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94" r:id="rId3"/>
    <p:sldId id="257" r:id="rId4"/>
    <p:sldId id="280" r:id="rId5"/>
    <p:sldId id="259" r:id="rId6"/>
    <p:sldId id="279" r:id="rId7"/>
    <p:sldId id="295" r:id="rId8"/>
    <p:sldId id="287" r:id="rId9"/>
    <p:sldId id="282" r:id="rId10"/>
    <p:sldId id="260" r:id="rId11"/>
    <p:sldId id="258" r:id="rId12"/>
    <p:sldId id="267" r:id="rId13"/>
    <p:sldId id="296" r:id="rId14"/>
    <p:sldId id="266" r:id="rId15"/>
    <p:sldId id="263" r:id="rId16"/>
    <p:sldId id="261" r:id="rId17"/>
    <p:sldId id="262" r:id="rId18"/>
    <p:sldId id="265" r:id="rId19"/>
    <p:sldId id="264" r:id="rId20"/>
    <p:sldId id="270" r:id="rId21"/>
    <p:sldId id="272" r:id="rId22"/>
    <p:sldId id="297" r:id="rId23"/>
    <p:sldId id="290" r:id="rId24"/>
    <p:sldId id="273" r:id="rId25"/>
    <p:sldId id="274" r:id="rId26"/>
    <p:sldId id="275" r:id="rId27"/>
    <p:sldId id="292" r:id="rId28"/>
    <p:sldId id="276" r:id="rId29"/>
    <p:sldId id="291" r:id="rId30"/>
    <p:sldId id="286" r:id="rId31"/>
    <p:sldId id="29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B52477-1613-4F0C-9C4F-C1A458E75371}" v="1634" dt="2024-11-11T08:36:29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0CC61D-C218-4331-8DC5-24A8512A0D17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694F850-75DF-4DDA-A1EF-8BAA46A88E27}">
      <dgm:prSet phldrT="[Testo]" phldr="0" custT="1"/>
      <dgm:spPr/>
      <dgm:t>
        <a:bodyPr/>
        <a:lstStyle/>
        <a:p>
          <a:pPr rtl="0"/>
          <a:r>
            <a:rPr lang="it-IT" sz="1800" dirty="0">
              <a:latin typeface="Cambria" panose="02040503050406030204" pitchFamily="18" charset="0"/>
              <a:ea typeface="Cambria" panose="02040503050406030204" pitchFamily="18" charset="0"/>
            </a:rPr>
            <a:t>Indicazione periodo di riferimento</a:t>
          </a:r>
        </a:p>
      </dgm:t>
    </dgm:pt>
    <dgm:pt modelId="{A5FE6070-B62E-4F32-828B-3D4D6F2FAD13}" type="parTrans" cxnId="{097AD0A3-4B58-4936-AE7B-DAE890B971DE}">
      <dgm:prSet/>
      <dgm:spPr/>
      <dgm:t>
        <a:bodyPr/>
        <a:lstStyle/>
        <a:p>
          <a:endParaRPr lang="it-IT"/>
        </a:p>
      </dgm:t>
    </dgm:pt>
    <dgm:pt modelId="{EB34D84E-8038-4483-8952-DD3E7C8EBF3F}" type="sibTrans" cxnId="{097AD0A3-4B58-4936-AE7B-DAE890B971DE}">
      <dgm:prSet/>
      <dgm:spPr/>
      <dgm:t>
        <a:bodyPr/>
        <a:lstStyle/>
        <a:p>
          <a:endParaRPr lang="it-IT"/>
        </a:p>
      </dgm:t>
    </dgm:pt>
    <dgm:pt modelId="{1D7053F0-B931-4CB7-84EE-A4C6B1FEECBC}">
      <dgm:prSet phldrT="[Testo]" phldr="0" custT="1"/>
      <dgm:spPr/>
      <dgm:t>
        <a:bodyPr/>
        <a:lstStyle/>
        <a:p>
          <a:pPr rtl="0"/>
          <a:r>
            <a:rPr lang="it-IT" sz="1800" dirty="0">
              <a:latin typeface="Cambria" panose="02040503050406030204" pitchFamily="18" charset="0"/>
              <a:ea typeface="Cambria" panose="02040503050406030204" pitchFamily="18" charset="0"/>
            </a:rPr>
            <a:t>Dati anagrafici del lavoratore e dell'ente di appartenenza</a:t>
          </a:r>
        </a:p>
      </dgm:t>
    </dgm:pt>
    <dgm:pt modelId="{F3D0AE61-EB42-4492-91E9-243D0B2FD1BA}" type="parTrans" cxnId="{015DDE35-5ED2-4BBF-8717-316B61CF890E}">
      <dgm:prSet/>
      <dgm:spPr/>
      <dgm:t>
        <a:bodyPr/>
        <a:lstStyle/>
        <a:p>
          <a:endParaRPr lang="it-IT"/>
        </a:p>
      </dgm:t>
    </dgm:pt>
    <dgm:pt modelId="{0233E2A1-5135-4FE3-906A-9397C3E6B85E}" type="sibTrans" cxnId="{015DDE35-5ED2-4BBF-8717-316B61CF890E}">
      <dgm:prSet/>
      <dgm:spPr/>
      <dgm:t>
        <a:bodyPr/>
        <a:lstStyle/>
        <a:p>
          <a:endParaRPr lang="it-IT"/>
        </a:p>
      </dgm:t>
    </dgm:pt>
    <dgm:pt modelId="{67A4A905-8CEE-4AE0-937E-8186834A2C68}">
      <dgm:prSet phldrT="[Testo]" phldr="0" custT="1"/>
      <dgm:spPr/>
      <dgm:t>
        <a:bodyPr/>
        <a:lstStyle/>
        <a:p>
          <a:pPr rtl="0"/>
          <a:r>
            <a:rPr lang="it-IT" sz="1800" dirty="0">
              <a:latin typeface="Cambria" panose="02040503050406030204" pitchFamily="18" charset="0"/>
              <a:ea typeface="Cambria" panose="02040503050406030204" pitchFamily="18" charset="0"/>
            </a:rPr>
            <a:t>Posizione giuridico economica, cioè qualifica, natura del rapporto di lavoro (tempo determinato e indeterminato),tipo di rapporto(es: tempo pieno)</a:t>
          </a:r>
        </a:p>
      </dgm:t>
    </dgm:pt>
    <dgm:pt modelId="{4E787D3C-0F7A-4938-8E2C-61CC65675C86}" type="parTrans" cxnId="{FD10F6AA-EFA8-44FD-B5B9-484841F9E910}">
      <dgm:prSet/>
      <dgm:spPr/>
      <dgm:t>
        <a:bodyPr/>
        <a:lstStyle/>
        <a:p>
          <a:endParaRPr lang="it-IT"/>
        </a:p>
      </dgm:t>
    </dgm:pt>
    <dgm:pt modelId="{4389B8C2-8104-4978-AD1D-DD77A981DD3E}" type="sibTrans" cxnId="{FD10F6AA-EFA8-44FD-B5B9-484841F9E910}">
      <dgm:prSet/>
      <dgm:spPr/>
      <dgm:t>
        <a:bodyPr/>
        <a:lstStyle/>
        <a:p>
          <a:endParaRPr lang="it-IT"/>
        </a:p>
      </dgm:t>
    </dgm:pt>
    <dgm:pt modelId="{64369B4E-AB81-436C-B1D1-7B31425ACD19}">
      <dgm:prSet phldrT="[Testo]" phldr="0" custT="1"/>
      <dgm:spPr/>
      <dgm:t>
        <a:bodyPr/>
        <a:lstStyle/>
        <a:p>
          <a:pPr rtl="0"/>
          <a:r>
            <a:rPr lang="it-IT" sz="1800" dirty="0">
              <a:latin typeface="Cambria" panose="02040503050406030204" pitchFamily="18" charset="0"/>
              <a:ea typeface="Cambria" panose="02040503050406030204" pitchFamily="18" charset="0"/>
            </a:rPr>
            <a:t>Detrazioni coniuge, figli a carico, figli minori di 3 anni</a:t>
          </a:r>
        </a:p>
      </dgm:t>
    </dgm:pt>
    <dgm:pt modelId="{F115FCCB-1C2D-4327-A318-B57BFDB62130}" type="parTrans" cxnId="{747E9FDD-7AF5-40BC-9042-40CE69B6503C}">
      <dgm:prSet/>
      <dgm:spPr/>
      <dgm:t>
        <a:bodyPr/>
        <a:lstStyle/>
        <a:p>
          <a:endParaRPr lang="it-IT"/>
        </a:p>
      </dgm:t>
    </dgm:pt>
    <dgm:pt modelId="{E146A1A2-567C-40BE-B052-9CC8DAFE023B}" type="sibTrans" cxnId="{747E9FDD-7AF5-40BC-9042-40CE69B6503C}">
      <dgm:prSet/>
      <dgm:spPr/>
      <dgm:t>
        <a:bodyPr/>
        <a:lstStyle/>
        <a:p>
          <a:endParaRPr lang="it-IT"/>
        </a:p>
      </dgm:t>
    </dgm:pt>
    <dgm:pt modelId="{6E9E5C74-FA0F-4B34-9FC0-6E8D470FE513}">
      <dgm:prSet phldrT="[Testo]" phldr="0" custT="1"/>
      <dgm:spPr/>
      <dgm:t>
        <a:bodyPr/>
        <a:lstStyle/>
        <a:p>
          <a:pPr rtl="0"/>
          <a:r>
            <a:rPr lang="it-IT" sz="1800" dirty="0">
              <a:latin typeface="Cambria" panose="02040503050406030204" pitchFamily="18" charset="0"/>
              <a:ea typeface="Cambria" panose="02040503050406030204" pitchFamily="18" charset="0"/>
            </a:rPr>
            <a:t>Estremi pagamento (iban del lavoratore)</a:t>
          </a:r>
        </a:p>
      </dgm:t>
    </dgm:pt>
    <dgm:pt modelId="{C433D1CA-A3E5-49AD-A5AA-09CF0D9E85F0}" type="parTrans" cxnId="{892F8F40-70CD-4E39-B9E9-4F3932736843}">
      <dgm:prSet/>
      <dgm:spPr/>
      <dgm:t>
        <a:bodyPr/>
        <a:lstStyle/>
        <a:p>
          <a:endParaRPr lang="it-IT"/>
        </a:p>
      </dgm:t>
    </dgm:pt>
    <dgm:pt modelId="{28AFAAAB-D11B-4349-9DE6-ED7AA396AE5C}" type="sibTrans" cxnId="{892F8F40-70CD-4E39-B9E9-4F3932736843}">
      <dgm:prSet/>
      <dgm:spPr/>
      <dgm:t>
        <a:bodyPr/>
        <a:lstStyle/>
        <a:p>
          <a:endParaRPr lang="it-IT"/>
        </a:p>
      </dgm:t>
    </dgm:pt>
    <dgm:pt modelId="{775DDB8B-8616-4FF9-B04E-D3C13CEE488C}" type="pres">
      <dgm:prSet presAssocID="{370CC61D-C218-4331-8DC5-24A8512A0D17}" presName="Name0" presStyleCnt="0">
        <dgm:presLayoutVars>
          <dgm:dir/>
          <dgm:resizeHandles/>
        </dgm:presLayoutVars>
      </dgm:prSet>
      <dgm:spPr/>
    </dgm:pt>
    <dgm:pt modelId="{CBA34BE3-1DE0-45B7-9087-1B229C0377A5}" type="pres">
      <dgm:prSet presAssocID="{D694F850-75DF-4DDA-A1EF-8BAA46A88E27}" presName="compNode" presStyleCnt="0"/>
      <dgm:spPr/>
    </dgm:pt>
    <dgm:pt modelId="{23A36A16-EE21-4B5A-95AA-387214ECF6CB}" type="pres">
      <dgm:prSet presAssocID="{D694F850-75DF-4DDA-A1EF-8BAA46A88E27}" presName="dummyConnPt" presStyleCnt="0"/>
      <dgm:spPr/>
    </dgm:pt>
    <dgm:pt modelId="{42F548E1-AEE3-4DDE-B8E3-CD261D1BE29B}" type="pres">
      <dgm:prSet presAssocID="{D694F850-75DF-4DDA-A1EF-8BAA46A88E27}" presName="node" presStyleLbl="node1" presStyleIdx="0" presStyleCnt="5" custScaleX="256832">
        <dgm:presLayoutVars>
          <dgm:bulletEnabled val="1"/>
        </dgm:presLayoutVars>
      </dgm:prSet>
      <dgm:spPr/>
    </dgm:pt>
    <dgm:pt modelId="{D0AA50BA-005A-4D04-A353-DA2785C23EBE}" type="pres">
      <dgm:prSet presAssocID="{EB34D84E-8038-4483-8952-DD3E7C8EBF3F}" presName="sibTrans" presStyleLbl="bgSibTrans2D1" presStyleIdx="0" presStyleCnt="4"/>
      <dgm:spPr/>
    </dgm:pt>
    <dgm:pt modelId="{433F97BC-58E0-45A5-B2AB-F667B09A6C15}" type="pres">
      <dgm:prSet presAssocID="{1D7053F0-B931-4CB7-84EE-A4C6B1FEECBC}" presName="compNode" presStyleCnt="0"/>
      <dgm:spPr/>
    </dgm:pt>
    <dgm:pt modelId="{499A8E70-0807-4D59-80D1-2C8F77000174}" type="pres">
      <dgm:prSet presAssocID="{1D7053F0-B931-4CB7-84EE-A4C6B1FEECBC}" presName="dummyConnPt" presStyleCnt="0"/>
      <dgm:spPr/>
    </dgm:pt>
    <dgm:pt modelId="{2F2A8B4E-4D41-4703-A976-2B34A8E088D5}" type="pres">
      <dgm:prSet presAssocID="{1D7053F0-B931-4CB7-84EE-A4C6B1FEECBC}" presName="node" presStyleLbl="node1" presStyleIdx="1" presStyleCnt="5" custScaleX="218838" custScaleY="132858">
        <dgm:presLayoutVars>
          <dgm:bulletEnabled val="1"/>
        </dgm:presLayoutVars>
      </dgm:prSet>
      <dgm:spPr/>
    </dgm:pt>
    <dgm:pt modelId="{ED5DE9AE-F982-4D06-BFCD-DCC96433EAB3}" type="pres">
      <dgm:prSet presAssocID="{0233E2A1-5135-4FE3-906A-9397C3E6B85E}" presName="sibTrans" presStyleLbl="bgSibTrans2D1" presStyleIdx="1" presStyleCnt="4"/>
      <dgm:spPr/>
    </dgm:pt>
    <dgm:pt modelId="{04FC2B3F-3744-4E87-B08C-417EB9627D66}" type="pres">
      <dgm:prSet presAssocID="{67A4A905-8CEE-4AE0-937E-8186834A2C68}" presName="compNode" presStyleCnt="0"/>
      <dgm:spPr/>
    </dgm:pt>
    <dgm:pt modelId="{F3857B2E-4BEB-45BA-ADE9-C8BF92A0D05F}" type="pres">
      <dgm:prSet presAssocID="{67A4A905-8CEE-4AE0-937E-8186834A2C68}" presName="dummyConnPt" presStyleCnt="0"/>
      <dgm:spPr/>
    </dgm:pt>
    <dgm:pt modelId="{4CD3CF0B-7FD5-4E30-855C-172B60269BF7}" type="pres">
      <dgm:prSet presAssocID="{67A4A905-8CEE-4AE0-937E-8186834A2C68}" presName="node" presStyleLbl="node1" presStyleIdx="2" presStyleCnt="5" custScaleX="240260">
        <dgm:presLayoutVars>
          <dgm:bulletEnabled val="1"/>
        </dgm:presLayoutVars>
      </dgm:prSet>
      <dgm:spPr/>
    </dgm:pt>
    <dgm:pt modelId="{0A414233-5A90-4ED3-A54D-8DB2F860658A}" type="pres">
      <dgm:prSet presAssocID="{4389B8C2-8104-4978-AD1D-DD77A981DD3E}" presName="sibTrans" presStyleLbl="bgSibTrans2D1" presStyleIdx="2" presStyleCnt="4"/>
      <dgm:spPr/>
    </dgm:pt>
    <dgm:pt modelId="{0104FCA9-D0B3-4E99-95B3-4EC94184CC0C}" type="pres">
      <dgm:prSet presAssocID="{64369B4E-AB81-436C-B1D1-7B31425ACD19}" presName="compNode" presStyleCnt="0"/>
      <dgm:spPr/>
    </dgm:pt>
    <dgm:pt modelId="{A43FAD75-F0AC-4D45-8C2C-3EF1FB214798}" type="pres">
      <dgm:prSet presAssocID="{64369B4E-AB81-436C-B1D1-7B31425ACD19}" presName="dummyConnPt" presStyleCnt="0"/>
      <dgm:spPr/>
    </dgm:pt>
    <dgm:pt modelId="{BB1778E8-85D2-49E0-87FC-C416EC826724}" type="pres">
      <dgm:prSet presAssocID="{64369B4E-AB81-436C-B1D1-7B31425ACD19}" presName="node" presStyleLbl="node1" presStyleIdx="3" presStyleCnt="5" custScaleX="136393">
        <dgm:presLayoutVars>
          <dgm:bulletEnabled val="1"/>
        </dgm:presLayoutVars>
      </dgm:prSet>
      <dgm:spPr/>
    </dgm:pt>
    <dgm:pt modelId="{0DAEDA18-BDE6-4D08-BC9A-EA70D30B29C5}" type="pres">
      <dgm:prSet presAssocID="{E146A1A2-567C-40BE-B052-9CC8DAFE023B}" presName="sibTrans" presStyleLbl="bgSibTrans2D1" presStyleIdx="3" presStyleCnt="4"/>
      <dgm:spPr/>
    </dgm:pt>
    <dgm:pt modelId="{B73106E0-9D7B-40A9-BD90-CD28818E8F00}" type="pres">
      <dgm:prSet presAssocID="{6E9E5C74-FA0F-4B34-9FC0-6E8D470FE513}" presName="compNode" presStyleCnt="0"/>
      <dgm:spPr/>
    </dgm:pt>
    <dgm:pt modelId="{C7B51635-56A3-4744-9873-0ED36A3A75CC}" type="pres">
      <dgm:prSet presAssocID="{6E9E5C74-FA0F-4B34-9FC0-6E8D470FE513}" presName="dummyConnPt" presStyleCnt="0"/>
      <dgm:spPr/>
    </dgm:pt>
    <dgm:pt modelId="{08E6B65D-D0D9-478A-B58C-5F50FA3FD8B3}" type="pres">
      <dgm:prSet presAssocID="{6E9E5C74-FA0F-4B34-9FC0-6E8D470FE513}" presName="node" presStyleLbl="node1" presStyleIdx="4" presStyleCnt="5" custScaleX="140657" custScaleY="124692">
        <dgm:presLayoutVars>
          <dgm:bulletEnabled val="1"/>
        </dgm:presLayoutVars>
      </dgm:prSet>
      <dgm:spPr/>
    </dgm:pt>
  </dgm:ptLst>
  <dgm:cxnLst>
    <dgm:cxn modelId="{63FF780E-CF5A-424E-B5A2-AF2AF71E3CFC}" type="presOf" srcId="{D694F850-75DF-4DDA-A1EF-8BAA46A88E27}" destId="{42F548E1-AEE3-4DDE-B8E3-CD261D1BE29B}" srcOrd="0" destOrd="0" presId="urn:microsoft.com/office/officeart/2005/8/layout/bProcess4"/>
    <dgm:cxn modelId="{015DDE35-5ED2-4BBF-8717-316B61CF890E}" srcId="{370CC61D-C218-4331-8DC5-24A8512A0D17}" destId="{1D7053F0-B931-4CB7-84EE-A4C6B1FEECBC}" srcOrd="1" destOrd="0" parTransId="{F3D0AE61-EB42-4492-91E9-243D0B2FD1BA}" sibTransId="{0233E2A1-5135-4FE3-906A-9397C3E6B85E}"/>
    <dgm:cxn modelId="{5DFC4938-287A-4646-B246-5CFD7FB1FDF7}" type="presOf" srcId="{370CC61D-C218-4331-8DC5-24A8512A0D17}" destId="{775DDB8B-8616-4FF9-B04E-D3C13CEE488C}" srcOrd="0" destOrd="0" presId="urn:microsoft.com/office/officeart/2005/8/layout/bProcess4"/>
    <dgm:cxn modelId="{892F8F40-70CD-4E39-B9E9-4F3932736843}" srcId="{370CC61D-C218-4331-8DC5-24A8512A0D17}" destId="{6E9E5C74-FA0F-4B34-9FC0-6E8D470FE513}" srcOrd="4" destOrd="0" parTransId="{C433D1CA-A3E5-49AD-A5AA-09CF0D9E85F0}" sibTransId="{28AFAAAB-D11B-4349-9DE6-ED7AA396AE5C}"/>
    <dgm:cxn modelId="{776A1147-E42B-4797-8CE3-F1C0C9F1F19A}" type="presOf" srcId="{64369B4E-AB81-436C-B1D1-7B31425ACD19}" destId="{BB1778E8-85D2-49E0-87FC-C416EC826724}" srcOrd="0" destOrd="0" presId="urn:microsoft.com/office/officeart/2005/8/layout/bProcess4"/>
    <dgm:cxn modelId="{4D4D7049-EB63-454C-AD79-EDB68DC24961}" type="presOf" srcId="{E146A1A2-567C-40BE-B052-9CC8DAFE023B}" destId="{0DAEDA18-BDE6-4D08-BC9A-EA70D30B29C5}" srcOrd="0" destOrd="0" presId="urn:microsoft.com/office/officeart/2005/8/layout/bProcess4"/>
    <dgm:cxn modelId="{DFD83B75-B3D4-4878-8DAD-CDF842F5110D}" type="presOf" srcId="{1D7053F0-B931-4CB7-84EE-A4C6B1FEECBC}" destId="{2F2A8B4E-4D41-4703-A976-2B34A8E088D5}" srcOrd="0" destOrd="0" presId="urn:microsoft.com/office/officeart/2005/8/layout/bProcess4"/>
    <dgm:cxn modelId="{FBBCF657-4B70-4C4D-93A1-B6ADF8DE2252}" type="presOf" srcId="{67A4A905-8CEE-4AE0-937E-8186834A2C68}" destId="{4CD3CF0B-7FD5-4E30-855C-172B60269BF7}" srcOrd="0" destOrd="0" presId="urn:microsoft.com/office/officeart/2005/8/layout/bProcess4"/>
    <dgm:cxn modelId="{097AD0A3-4B58-4936-AE7B-DAE890B971DE}" srcId="{370CC61D-C218-4331-8DC5-24A8512A0D17}" destId="{D694F850-75DF-4DDA-A1EF-8BAA46A88E27}" srcOrd="0" destOrd="0" parTransId="{A5FE6070-B62E-4F32-828B-3D4D6F2FAD13}" sibTransId="{EB34D84E-8038-4483-8952-DD3E7C8EBF3F}"/>
    <dgm:cxn modelId="{F5FF16A7-3993-4320-A513-C64548D6AA98}" type="presOf" srcId="{6E9E5C74-FA0F-4B34-9FC0-6E8D470FE513}" destId="{08E6B65D-D0D9-478A-B58C-5F50FA3FD8B3}" srcOrd="0" destOrd="0" presId="urn:microsoft.com/office/officeart/2005/8/layout/bProcess4"/>
    <dgm:cxn modelId="{FD10F6AA-EFA8-44FD-B5B9-484841F9E910}" srcId="{370CC61D-C218-4331-8DC5-24A8512A0D17}" destId="{67A4A905-8CEE-4AE0-937E-8186834A2C68}" srcOrd="2" destOrd="0" parTransId="{4E787D3C-0F7A-4938-8E2C-61CC65675C86}" sibTransId="{4389B8C2-8104-4978-AD1D-DD77A981DD3E}"/>
    <dgm:cxn modelId="{D94858B0-0F12-41BF-8FDE-113B1191C178}" type="presOf" srcId="{0233E2A1-5135-4FE3-906A-9397C3E6B85E}" destId="{ED5DE9AE-F982-4D06-BFCD-DCC96433EAB3}" srcOrd="0" destOrd="0" presId="urn:microsoft.com/office/officeart/2005/8/layout/bProcess4"/>
    <dgm:cxn modelId="{C209A0BD-156F-4D11-9C3E-E5B8DA7F2DD2}" type="presOf" srcId="{4389B8C2-8104-4978-AD1D-DD77A981DD3E}" destId="{0A414233-5A90-4ED3-A54D-8DB2F860658A}" srcOrd="0" destOrd="0" presId="urn:microsoft.com/office/officeart/2005/8/layout/bProcess4"/>
    <dgm:cxn modelId="{747E9FDD-7AF5-40BC-9042-40CE69B6503C}" srcId="{370CC61D-C218-4331-8DC5-24A8512A0D17}" destId="{64369B4E-AB81-436C-B1D1-7B31425ACD19}" srcOrd="3" destOrd="0" parTransId="{F115FCCB-1C2D-4327-A318-B57BFDB62130}" sibTransId="{E146A1A2-567C-40BE-B052-9CC8DAFE023B}"/>
    <dgm:cxn modelId="{F1861EE2-9DBB-47F5-9971-D1584613C843}" type="presOf" srcId="{EB34D84E-8038-4483-8952-DD3E7C8EBF3F}" destId="{D0AA50BA-005A-4D04-A353-DA2785C23EBE}" srcOrd="0" destOrd="0" presId="urn:microsoft.com/office/officeart/2005/8/layout/bProcess4"/>
    <dgm:cxn modelId="{94D82EEE-76F8-4261-9506-DE6DC10CF21D}" type="presParOf" srcId="{775DDB8B-8616-4FF9-B04E-D3C13CEE488C}" destId="{CBA34BE3-1DE0-45B7-9087-1B229C0377A5}" srcOrd="0" destOrd="0" presId="urn:microsoft.com/office/officeart/2005/8/layout/bProcess4"/>
    <dgm:cxn modelId="{D11B8983-FB2A-4365-9AEE-C53C8B1FE249}" type="presParOf" srcId="{CBA34BE3-1DE0-45B7-9087-1B229C0377A5}" destId="{23A36A16-EE21-4B5A-95AA-387214ECF6CB}" srcOrd="0" destOrd="0" presId="urn:microsoft.com/office/officeart/2005/8/layout/bProcess4"/>
    <dgm:cxn modelId="{46E27457-FAFC-46AA-AB4D-1C3692059D65}" type="presParOf" srcId="{CBA34BE3-1DE0-45B7-9087-1B229C0377A5}" destId="{42F548E1-AEE3-4DDE-B8E3-CD261D1BE29B}" srcOrd="1" destOrd="0" presId="urn:microsoft.com/office/officeart/2005/8/layout/bProcess4"/>
    <dgm:cxn modelId="{C8FEF01C-D327-45AC-9806-F9E7FDC0E10E}" type="presParOf" srcId="{775DDB8B-8616-4FF9-B04E-D3C13CEE488C}" destId="{D0AA50BA-005A-4D04-A353-DA2785C23EBE}" srcOrd="1" destOrd="0" presId="urn:microsoft.com/office/officeart/2005/8/layout/bProcess4"/>
    <dgm:cxn modelId="{32E9C5C9-AC13-473D-BC4D-7FA756A02230}" type="presParOf" srcId="{775DDB8B-8616-4FF9-B04E-D3C13CEE488C}" destId="{433F97BC-58E0-45A5-B2AB-F667B09A6C15}" srcOrd="2" destOrd="0" presId="urn:microsoft.com/office/officeart/2005/8/layout/bProcess4"/>
    <dgm:cxn modelId="{4E8AB0C3-A07E-4C6C-806F-73FB720E02A7}" type="presParOf" srcId="{433F97BC-58E0-45A5-B2AB-F667B09A6C15}" destId="{499A8E70-0807-4D59-80D1-2C8F77000174}" srcOrd="0" destOrd="0" presId="urn:microsoft.com/office/officeart/2005/8/layout/bProcess4"/>
    <dgm:cxn modelId="{082E3480-DAF2-414A-BF74-F177C49CEB48}" type="presParOf" srcId="{433F97BC-58E0-45A5-B2AB-F667B09A6C15}" destId="{2F2A8B4E-4D41-4703-A976-2B34A8E088D5}" srcOrd="1" destOrd="0" presId="urn:microsoft.com/office/officeart/2005/8/layout/bProcess4"/>
    <dgm:cxn modelId="{CEEFEAA2-A3CB-40F2-9D83-FE697DE76ACF}" type="presParOf" srcId="{775DDB8B-8616-4FF9-B04E-D3C13CEE488C}" destId="{ED5DE9AE-F982-4D06-BFCD-DCC96433EAB3}" srcOrd="3" destOrd="0" presId="urn:microsoft.com/office/officeart/2005/8/layout/bProcess4"/>
    <dgm:cxn modelId="{47BD8E71-44EF-45EA-86E8-784BE3A86F51}" type="presParOf" srcId="{775DDB8B-8616-4FF9-B04E-D3C13CEE488C}" destId="{04FC2B3F-3744-4E87-B08C-417EB9627D66}" srcOrd="4" destOrd="0" presId="urn:microsoft.com/office/officeart/2005/8/layout/bProcess4"/>
    <dgm:cxn modelId="{C31B0254-7837-49A5-A588-B807EF3B1877}" type="presParOf" srcId="{04FC2B3F-3744-4E87-B08C-417EB9627D66}" destId="{F3857B2E-4BEB-45BA-ADE9-C8BF92A0D05F}" srcOrd="0" destOrd="0" presId="urn:microsoft.com/office/officeart/2005/8/layout/bProcess4"/>
    <dgm:cxn modelId="{59F79ACD-DC8F-492D-B285-654137419ED7}" type="presParOf" srcId="{04FC2B3F-3744-4E87-B08C-417EB9627D66}" destId="{4CD3CF0B-7FD5-4E30-855C-172B60269BF7}" srcOrd="1" destOrd="0" presId="urn:microsoft.com/office/officeart/2005/8/layout/bProcess4"/>
    <dgm:cxn modelId="{717D531C-013E-4CA7-8586-D30CAC502761}" type="presParOf" srcId="{775DDB8B-8616-4FF9-B04E-D3C13CEE488C}" destId="{0A414233-5A90-4ED3-A54D-8DB2F860658A}" srcOrd="5" destOrd="0" presId="urn:microsoft.com/office/officeart/2005/8/layout/bProcess4"/>
    <dgm:cxn modelId="{ED2058C7-324B-4583-9377-BA626C84AEEF}" type="presParOf" srcId="{775DDB8B-8616-4FF9-B04E-D3C13CEE488C}" destId="{0104FCA9-D0B3-4E99-95B3-4EC94184CC0C}" srcOrd="6" destOrd="0" presId="urn:microsoft.com/office/officeart/2005/8/layout/bProcess4"/>
    <dgm:cxn modelId="{2935ED44-30B0-426B-A95B-4FA3C447B9C0}" type="presParOf" srcId="{0104FCA9-D0B3-4E99-95B3-4EC94184CC0C}" destId="{A43FAD75-F0AC-4D45-8C2C-3EF1FB214798}" srcOrd="0" destOrd="0" presId="urn:microsoft.com/office/officeart/2005/8/layout/bProcess4"/>
    <dgm:cxn modelId="{EE3E0C46-171A-4FA3-A310-DDF3C2889B44}" type="presParOf" srcId="{0104FCA9-D0B3-4E99-95B3-4EC94184CC0C}" destId="{BB1778E8-85D2-49E0-87FC-C416EC826724}" srcOrd="1" destOrd="0" presId="urn:microsoft.com/office/officeart/2005/8/layout/bProcess4"/>
    <dgm:cxn modelId="{4055791A-FF61-4D26-A260-522548D37DDB}" type="presParOf" srcId="{775DDB8B-8616-4FF9-B04E-D3C13CEE488C}" destId="{0DAEDA18-BDE6-4D08-BC9A-EA70D30B29C5}" srcOrd="7" destOrd="0" presId="urn:microsoft.com/office/officeart/2005/8/layout/bProcess4"/>
    <dgm:cxn modelId="{A286EA2D-3E16-4FFE-A8E4-F2D45C318226}" type="presParOf" srcId="{775DDB8B-8616-4FF9-B04E-D3C13CEE488C}" destId="{B73106E0-9D7B-40A9-BD90-CD28818E8F00}" srcOrd="8" destOrd="0" presId="urn:microsoft.com/office/officeart/2005/8/layout/bProcess4"/>
    <dgm:cxn modelId="{F9350732-7BC7-48FA-A2E0-17D289F72988}" type="presParOf" srcId="{B73106E0-9D7B-40A9-BD90-CD28818E8F00}" destId="{C7B51635-56A3-4744-9873-0ED36A3A75CC}" srcOrd="0" destOrd="0" presId="urn:microsoft.com/office/officeart/2005/8/layout/bProcess4"/>
    <dgm:cxn modelId="{E61CB196-8CE6-482C-9025-EB7D74329444}" type="presParOf" srcId="{B73106E0-9D7B-40A9-BD90-CD28818E8F00}" destId="{08E6B65D-D0D9-478A-B58C-5F50FA3FD8B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B163A2-1A4A-4444-9126-92B067CBAE8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AED776C-2CBC-4156-A5F4-4FE28797EEF8}">
      <dgm:prSet phldrT="[Testo]" phldr="0"/>
      <dgm:spPr/>
      <dgm:t>
        <a:bodyPr/>
        <a:lstStyle/>
        <a:p>
          <a:r>
            <a:rPr lang="it-IT">
              <a:latin typeface="Calibri Light" panose="020F0302020204030204"/>
            </a:rPr>
            <a:t>Diretta</a:t>
          </a:r>
          <a:endParaRPr lang="it-IT"/>
        </a:p>
      </dgm:t>
    </dgm:pt>
    <dgm:pt modelId="{93F5C28F-CD27-44B1-94F1-2A968B582894}" type="parTrans" cxnId="{D1D49258-0DF3-4DE4-8009-63EC60FDEBB4}">
      <dgm:prSet/>
      <dgm:spPr/>
      <dgm:t>
        <a:bodyPr/>
        <a:lstStyle/>
        <a:p>
          <a:endParaRPr lang="it-IT"/>
        </a:p>
      </dgm:t>
    </dgm:pt>
    <dgm:pt modelId="{C9FC7A14-E964-4704-B9A9-3EB1EABA5E70}" type="sibTrans" cxnId="{D1D49258-0DF3-4DE4-8009-63EC60FDEBB4}">
      <dgm:prSet/>
      <dgm:spPr/>
      <dgm:t>
        <a:bodyPr/>
        <a:lstStyle/>
        <a:p>
          <a:endParaRPr lang="it-IT"/>
        </a:p>
      </dgm:t>
    </dgm:pt>
    <dgm:pt modelId="{5346B6DC-9C94-4D8B-BF40-17EA0C00D7C1}">
      <dgm:prSet phldrT="[Testo]" phldr="0"/>
      <dgm:spPr/>
      <dgm:t>
        <a:bodyPr/>
        <a:lstStyle/>
        <a:p>
          <a:pPr rtl="0"/>
          <a:r>
            <a:rPr lang="it-IT">
              <a:latin typeface="Cambria"/>
              <a:ea typeface="Cambria"/>
            </a:rPr>
            <a:t>Viene stabilita dal contratto collettivo ed è erogato su base mensile . Al suo interno sono contenuti: busta paga,  scatti di anzianità , premi aziendali fissi</a:t>
          </a:r>
        </a:p>
      </dgm:t>
    </dgm:pt>
    <dgm:pt modelId="{475F4267-925C-4C4E-A900-DA59AEF83A13}" type="parTrans" cxnId="{A0060F90-9E45-46DE-8724-1197029558F4}">
      <dgm:prSet/>
      <dgm:spPr/>
      <dgm:t>
        <a:bodyPr/>
        <a:lstStyle/>
        <a:p>
          <a:endParaRPr lang="it-IT"/>
        </a:p>
      </dgm:t>
    </dgm:pt>
    <dgm:pt modelId="{A18B7D70-480B-4350-B7E0-7CEA272F47A0}" type="sibTrans" cxnId="{A0060F90-9E45-46DE-8724-1197029558F4}">
      <dgm:prSet/>
      <dgm:spPr/>
      <dgm:t>
        <a:bodyPr/>
        <a:lstStyle/>
        <a:p>
          <a:endParaRPr lang="it-IT"/>
        </a:p>
      </dgm:t>
    </dgm:pt>
    <dgm:pt modelId="{2DF4F30A-B0DC-48AE-859C-96248CD9499B}">
      <dgm:prSet phldrT="[Testo]" phldr="0"/>
      <dgm:spPr/>
      <dgm:t>
        <a:bodyPr/>
        <a:lstStyle/>
        <a:p>
          <a:r>
            <a:rPr lang="it-IT">
              <a:latin typeface="Calibri Light" panose="020F0302020204030204"/>
            </a:rPr>
            <a:t>Indiretta</a:t>
          </a:r>
          <a:endParaRPr lang="it-IT"/>
        </a:p>
      </dgm:t>
    </dgm:pt>
    <dgm:pt modelId="{5468FC7B-852A-4AD0-BC52-09D2C2BCD529}" type="parTrans" cxnId="{609951CA-5372-40FC-A242-D5AE38BA757C}">
      <dgm:prSet/>
      <dgm:spPr/>
      <dgm:t>
        <a:bodyPr/>
        <a:lstStyle/>
        <a:p>
          <a:endParaRPr lang="it-IT"/>
        </a:p>
      </dgm:t>
    </dgm:pt>
    <dgm:pt modelId="{3DF7737B-9DA4-4DCE-BCEA-55B9DBF061DD}" type="sibTrans" cxnId="{609951CA-5372-40FC-A242-D5AE38BA757C}">
      <dgm:prSet/>
      <dgm:spPr/>
      <dgm:t>
        <a:bodyPr/>
        <a:lstStyle/>
        <a:p>
          <a:endParaRPr lang="it-IT"/>
        </a:p>
      </dgm:t>
    </dgm:pt>
    <dgm:pt modelId="{2AF29BA6-207D-4752-87FD-AEF5C2AF9A49}">
      <dgm:prSet phldrT="[Testo]" phldr="0"/>
      <dgm:spPr/>
      <dgm:t>
        <a:bodyPr/>
        <a:lstStyle/>
        <a:p>
          <a:pPr rtl="0"/>
          <a:r>
            <a:rPr lang="it-IT">
              <a:latin typeface="Cambria"/>
              <a:ea typeface="Cambria"/>
            </a:rPr>
            <a:t>E' quella che il lavoratore percepisce una volta nel corso dell'anno , ad esempio: permessi annui retribuiti, ferie, festività, malattia , infortunio</a:t>
          </a:r>
        </a:p>
      </dgm:t>
    </dgm:pt>
    <dgm:pt modelId="{9751B7F8-5EC6-42AC-8E97-EE92009399CD}" type="parTrans" cxnId="{13B9FE7F-664B-4BC4-BFB4-1DCC1B9E7CDC}">
      <dgm:prSet/>
      <dgm:spPr/>
      <dgm:t>
        <a:bodyPr/>
        <a:lstStyle/>
        <a:p>
          <a:endParaRPr lang="it-IT"/>
        </a:p>
      </dgm:t>
    </dgm:pt>
    <dgm:pt modelId="{1363ABDC-3946-4D7C-A455-D877BE212147}" type="sibTrans" cxnId="{13B9FE7F-664B-4BC4-BFB4-1DCC1B9E7CDC}">
      <dgm:prSet/>
      <dgm:spPr/>
      <dgm:t>
        <a:bodyPr/>
        <a:lstStyle/>
        <a:p>
          <a:endParaRPr lang="it-IT"/>
        </a:p>
      </dgm:t>
    </dgm:pt>
    <dgm:pt modelId="{03524CB0-1A44-4209-A014-8646BC2FE1EF}">
      <dgm:prSet phldrT="[Testo]" phldr="0"/>
      <dgm:spPr/>
      <dgm:t>
        <a:bodyPr/>
        <a:lstStyle/>
        <a:p>
          <a:r>
            <a:rPr lang="it-IT">
              <a:latin typeface="Calibri Light" panose="020F0302020204030204"/>
            </a:rPr>
            <a:t>Differita</a:t>
          </a:r>
          <a:endParaRPr lang="it-IT"/>
        </a:p>
      </dgm:t>
    </dgm:pt>
    <dgm:pt modelId="{B0EF175A-CA86-4336-8780-F059F9BCC602}" type="parTrans" cxnId="{D6E33343-E6E6-448A-949C-4A2DF9C8E0A8}">
      <dgm:prSet/>
      <dgm:spPr/>
      <dgm:t>
        <a:bodyPr/>
        <a:lstStyle/>
        <a:p>
          <a:endParaRPr lang="it-IT"/>
        </a:p>
      </dgm:t>
    </dgm:pt>
    <dgm:pt modelId="{9163F1E9-0795-4328-8549-5294769816C7}" type="sibTrans" cxnId="{D6E33343-E6E6-448A-949C-4A2DF9C8E0A8}">
      <dgm:prSet/>
      <dgm:spPr/>
      <dgm:t>
        <a:bodyPr/>
        <a:lstStyle/>
        <a:p>
          <a:endParaRPr lang="it-IT"/>
        </a:p>
      </dgm:t>
    </dgm:pt>
    <dgm:pt modelId="{F56BC90C-F3D8-4709-84E2-4A61CEA411A3}">
      <dgm:prSet phldrT="[Testo]" phldr="0"/>
      <dgm:spPr/>
      <dgm:t>
        <a:bodyPr/>
        <a:lstStyle/>
        <a:p>
          <a:pPr rtl="0"/>
          <a:r>
            <a:rPr lang="it-IT" dirty="0">
              <a:latin typeface="Cambria"/>
              <a:ea typeface="Cambria"/>
            </a:rPr>
            <a:t>Emolumenti maturati nel tempo, ma erogati in un determinato momento , ad esempio TFR e tredicesima</a:t>
          </a:r>
        </a:p>
      </dgm:t>
    </dgm:pt>
    <dgm:pt modelId="{51DE4E6E-9B5D-49DD-9757-ED7AB524B73C}" type="parTrans" cxnId="{8E6C3A4E-1D5B-4093-AD0E-FC2BE24FD67D}">
      <dgm:prSet/>
      <dgm:spPr/>
      <dgm:t>
        <a:bodyPr/>
        <a:lstStyle/>
        <a:p>
          <a:endParaRPr lang="it-IT"/>
        </a:p>
      </dgm:t>
    </dgm:pt>
    <dgm:pt modelId="{9F9625E8-CF69-4DEC-BA74-2FE96199B1D3}" type="sibTrans" cxnId="{8E6C3A4E-1D5B-4093-AD0E-FC2BE24FD67D}">
      <dgm:prSet/>
      <dgm:spPr/>
      <dgm:t>
        <a:bodyPr/>
        <a:lstStyle/>
        <a:p>
          <a:endParaRPr lang="it-IT"/>
        </a:p>
      </dgm:t>
    </dgm:pt>
    <dgm:pt modelId="{4D986314-A1D8-40A2-939A-E0F40EDA42AD}" type="pres">
      <dgm:prSet presAssocID="{96B163A2-1A4A-4444-9126-92B067CBAE84}" presName="linearFlow" presStyleCnt="0">
        <dgm:presLayoutVars>
          <dgm:dir/>
          <dgm:animLvl val="lvl"/>
          <dgm:resizeHandles val="exact"/>
        </dgm:presLayoutVars>
      </dgm:prSet>
      <dgm:spPr/>
    </dgm:pt>
    <dgm:pt modelId="{7CE08902-219F-413D-92E6-507548A72D18}" type="pres">
      <dgm:prSet presAssocID="{DAED776C-2CBC-4156-A5F4-4FE28797EEF8}" presName="composite" presStyleCnt="0"/>
      <dgm:spPr/>
    </dgm:pt>
    <dgm:pt modelId="{F9E25756-FFBD-4110-8239-A32CB344B05F}" type="pres">
      <dgm:prSet presAssocID="{DAED776C-2CBC-4156-A5F4-4FE28797EEF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81201DE-7884-4381-84DF-17F49FB32826}" type="pres">
      <dgm:prSet presAssocID="{DAED776C-2CBC-4156-A5F4-4FE28797EEF8}" presName="descendantText" presStyleLbl="alignAcc1" presStyleIdx="0" presStyleCnt="3">
        <dgm:presLayoutVars>
          <dgm:bulletEnabled val="1"/>
        </dgm:presLayoutVars>
      </dgm:prSet>
      <dgm:spPr/>
    </dgm:pt>
    <dgm:pt modelId="{166CF9E3-942C-42A5-A5BB-EDE13EF82A87}" type="pres">
      <dgm:prSet presAssocID="{C9FC7A14-E964-4704-B9A9-3EB1EABA5E70}" presName="sp" presStyleCnt="0"/>
      <dgm:spPr/>
    </dgm:pt>
    <dgm:pt modelId="{799F8625-1BDE-40E9-8A8F-1A4DD4D713A0}" type="pres">
      <dgm:prSet presAssocID="{2DF4F30A-B0DC-48AE-859C-96248CD9499B}" presName="composite" presStyleCnt="0"/>
      <dgm:spPr/>
    </dgm:pt>
    <dgm:pt modelId="{29256693-4EEB-4505-B9FD-356F21B4264D}" type="pres">
      <dgm:prSet presAssocID="{2DF4F30A-B0DC-48AE-859C-96248CD9499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FB3279E-F08A-49BA-BFAD-FA3F0FF54ABB}" type="pres">
      <dgm:prSet presAssocID="{2DF4F30A-B0DC-48AE-859C-96248CD9499B}" presName="descendantText" presStyleLbl="alignAcc1" presStyleIdx="1" presStyleCnt="3">
        <dgm:presLayoutVars>
          <dgm:bulletEnabled val="1"/>
        </dgm:presLayoutVars>
      </dgm:prSet>
      <dgm:spPr/>
    </dgm:pt>
    <dgm:pt modelId="{2D966D32-4D3C-4BD3-AAE7-434CAE82FB9C}" type="pres">
      <dgm:prSet presAssocID="{3DF7737B-9DA4-4DCE-BCEA-55B9DBF061DD}" presName="sp" presStyleCnt="0"/>
      <dgm:spPr/>
    </dgm:pt>
    <dgm:pt modelId="{6AE3BFB9-BE5C-4F7A-B0F7-F179B9E636B5}" type="pres">
      <dgm:prSet presAssocID="{03524CB0-1A44-4209-A014-8646BC2FE1EF}" presName="composite" presStyleCnt="0"/>
      <dgm:spPr/>
    </dgm:pt>
    <dgm:pt modelId="{7258B4E8-4709-49F9-AA01-A1DA68FC4506}" type="pres">
      <dgm:prSet presAssocID="{03524CB0-1A44-4209-A014-8646BC2FE1E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56AA08E-1A73-4E3C-B5EF-5273CD71E078}" type="pres">
      <dgm:prSet presAssocID="{03524CB0-1A44-4209-A014-8646BC2FE1E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CD8060E-0F2A-4C7F-A1BF-B09046EBD352}" type="presOf" srcId="{03524CB0-1A44-4209-A014-8646BC2FE1EF}" destId="{7258B4E8-4709-49F9-AA01-A1DA68FC4506}" srcOrd="0" destOrd="0" presId="urn:microsoft.com/office/officeart/2005/8/layout/chevron2"/>
    <dgm:cxn modelId="{D6E33343-E6E6-448A-949C-4A2DF9C8E0A8}" srcId="{96B163A2-1A4A-4444-9126-92B067CBAE84}" destId="{03524CB0-1A44-4209-A014-8646BC2FE1EF}" srcOrd="2" destOrd="0" parTransId="{B0EF175A-CA86-4336-8780-F059F9BCC602}" sibTransId="{9163F1E9-0795-4328-8549-5294769816C7}"/>
    <dgm:cxn modelId="{8E6C3A4E-1D5B-4093-AD0E-FC2BE24FD67D}" srcId="{03524CB0-1A44-4209-A014-8646BC2FE1EF}" destId="{F56BC90C-F3D8-4709-84E2-4A61CEA411A3}" srcOrd="0" destOrd="0" parTransId="{51DE4E6E-9B5D-49DD-9757-ED7AB524B73C}" sibTransId="{9F9625E8-CF69-4DEC-BA74-2FE96199B1D3}"/>
    <dgm:cxn modelId="{DD4A2458-DBC4-407A-837A-17030C083CEB}" type="presOf" srcId="{DAED776C-2CBC-4156-A5F4-4FE28797EEF8}" destId="{F9E25756-FFBD-4110-8239-A32CB344B05F}" srcOrd="0" destOrd="0" presId="urn:microsoft.com/office/officeart/2005/8/layout/chevron2"/>
    <dgm:cxn modelId="{D1D49258-0DF3-4DE4-8009-63EC60FDEBB4}" srcId="{96B163A2-1A4A-4444-9126-92B067CBAE84}" destId="{DAED776C-2CBC-4156-A5F4-4FE28797EEF8}" srcOrd="0" destOrd="0" parTransId="{93F5C28F-CD27-44B1-94F1-2A968B582894}" sibTransId="{C9FC7A14-E964-4704-B9A9-3EB1EABA5E70}"/>
    <dgm:cxn modelId="{72D2D77B-3396-409B-B81E-A90FF0138DE6}" type="presOf" srcId="{96B163A2-1A4A-4444-9126-92B067CBAE84}" destId="{4D986314-A1D8-40A2-939A-E0F40EDA42AD}" srcOrd="0" destOrd="0" presId="urn:microsoft.com/office/officeart/2005/8/layout/chevron2"/>
    <dgm:cxn modelId="{13B9FE7F-664B-4BC4-BFB4-1DCC1B9E7CDC}" srcId="{2DF4F30A-B0DC-48AE-859C-96248CD9499B}" destId="{2AF29BA6-207D-4752-87FD-AEF5C2AF9A49}" srcOrd="0" destOrd="0" parTransId="{9751B7F8-5EC6-42AC-8E97-EE92009399CD}" sibTransId="{1363ABDC-3946-4D7C-A455-D877BE212147}"/>
    <dgm:cxn modelId="{D5FA6E82-6233-4216-9CA0-6EA38276B788}" type="presOf" srcId="{5346B6DC-9C94-4D8B-BF40-17EA0C00D7C1}" destId="{E81201DE-7884-4381-84DF-17F49FB32826}" srcOrd="0" destOrd="0" presId="urn:microsoft.com/office/officeart/2005/8/layout/chevron2"/>
    <dgm:cxn modelId="{EA566B8C-8550-4354-B907-356FC37334BB}" type="presOf" srcId="{F56BC90C-F3D8-4709-84E2-4A61CEA411A3}" destId="{656AA08E-1A73-4E3C-B5EF-5273CD71E078}" srcOrd="0" destOrd="0" presId="urn:microsoft.com/office/officeart/2005/8/layout/chevron2"/>
    <dgm:cxn modelId="{A0060F90-9E45-46DE-8724-1197029558F4}" srcId="{DAED776C-2CBC-4156-A5F4-4FE28797EEF8}" destId="{5346B6DC-9C94-4D8B-BF40-17EA0C00D7C1}" srcOrd="0" destOrd="0" parTransId="{475F4267-925C-4C4E-A900-DA59AEF83A13}" sibTransId="{A18B7D70-480B-4350-B7E0-7CEA272F47A0}"/>
    <dgm:cxn modelId="{6F581B93-91E6-40B2-AAC0-0DA1E113A38E}" type="presOf" srcId="{2AF29BA6-207D-4752-87FD-AEF5C2AF9A49}" destId="{DFB3279E-F08A-49BA-BFAD-FA3F0FF54ABB}" srcOrd="0" destOrd="0" presId="urn:microsoft.com/office/officeart/2005/8/layout/chevron2"/>
    <dgm:cxn modelId="{4474C7C8-F1C7-478C-96FC-B4A3DF0F257F}" type="presOf" srcId="{2DF4F30A-B0DC-48AE-859C-96248CD9499B}" destId="{29256693-4EEB-4505-B9FD-356F21B4264D}" srcOrd="0" destOrd="0" presId="urn:microsoft.com/office/officeart/2005/8/layout/chevron2"/>
    <dgm:cxn modelId="{609951CA-5372-40FC-A242-D5AE38BA757C}" srcId="{96B163A2-1A4A-4444-9126-92B067CBAE84}" destId="{2DF4F30A-B0DC-48AE-859C-96248CD9499B}" srcOrd="1" destOrd="0" parTransId="{5468FC7B-852A-4AD0-BC52-09D2C2BCD529}" sibTransId="{3DF7737B-9DA4-4DCE-BCEA-55B9DBF061DD}"/>
    <dgm:cxn modelId="{7CB130C3-F390-4343-93F9-C3749C6A507F}" type="presParOf" srcId="{4D986314-A1D8-40A2-939A-E0F40EDA42AD}" destId="{7CE08902-219F-413D-92E6-507548A72D18}" srcOrd="0" destOrd="0" presId="urn:microsoft.com/office/officeart/2005/8/layout/chevron2"/>
    <dgm:cxn modelId="{29553ECB-6354-4AC8-8334-9067D58EC810}" type="presParOf" srcId="{7CE08902-219F-413D-92E6-507548A72D18}" destId="{F9E25756-FFBD-4110-8239-A32CB344B05F}" srcOrd="0" destOrd="0" presId="urn:microsoft.com/office/officeart/2005/8/layout/chevron2"/>
    <dgm:cxn modelId="{8303C9E4-F7F9-4AF8-99A8-586A93DA93C3}" type="presParOf" srcId="{7CE08902-219F-413D-92E6-507548A72D18}" destId="{E81201DE-7884-4381-84DF-17F49FB32826}" srcOrd="1" destOrd="0" presId="urn:microsoft.com/office/officeart/2005/8/layout/chevron2"/>
    <dgm:cxn modelId="{768C77B1-0FBF-482C-A76A-98993DD1A3A1}" type="presParOf" srcId="{4D986314-A1D8-40A2-939A-E0F40EDA42AD}" destId="{166CF9E3-942C-42A5-A5BB-EDE13EF82A87}" srcOrd="1" destOrd="0" presId="urn:microsoft.com/office/officeart/2005/8/layout/chevron2"/>
    <dgm:cxn modelId="{A208FDF1-7ECF-4C30-83D8-435E1663CF85}" type="presParOf" srcId="{4D986314-A1D8-40A2-939A-E0F40EDA42AD}" destId="{799F8625-1BDE-40E9-8A8F-1A4DD4D713A0}" srcOrd="2" destOrd="0" presId="urn:microsoft.com/office/officeart/2005/8/layout/chevron2"/>
    <dgm:cxn modelId="{74A9315F-A553-4BAD-893E-DFF873269063}" type="presParOf" srcId="{799F8625-1BDE-40E9-8A8F-1A4DD4D713A0}" destId="{29256693-4EEB-4505-B9FD-356F21B4264D}" srcOrd="0" destOrd="0" presId="urn:microsoft.com/office/officeart/2005/8/layout/chevron2"/>
    <dgm:cxn modelId="{24D48385-76EF-4FB4-962C-BD1925E68115}" type="presParOf" srcId="{799F8625-1BDE-40E9-8A8F-1A4DD4D713A0}" destId="{DFB3279E-F08A-49BA-BFAD-FA3F0FF54ABB}" srcOrd="1" destOrd="0" presId="urn:microsoft.com/office/officeart/2005/8/layout/chevron2"/>
    <dgm:cxn modelId="{9EDE0431-173D-476F-B60E-5D69FE252D26}" type="presParOf" srcId="{4D986314-A1D8-40A2-939A-E0F40EDA42AD}" destId="{2D966D32-4D3C-4BD3-AAE7-434CAE82FB9C}" srcOrd="3" destOrd="0" presId="urn:microsoft.com/office/officeart/2005/8/layout/chevron2"/>
    <dgm:cxn modelId="{F9A48D98-E247-4ABB-9A3B-236C9C4A7B5F}" type="presParOf" srcId="{4D986314-A1D8-40A2-939A-E0F40EDA42AD}" destId="{6AE3BFB9-BE5C-4F7A-B0F7-F179B9E636B5}" srcOrd="4" destOrd="0" presId="urn:microsoft.com/office/officeart/2005/8/layout/chevron2"/>
    <dgm:cxn modelId="{E73000F5-6F90-479B-8E68-FCA338E1D000}" type="presParOf" srcId="{6AE3BFB9-BE5C-4F7A-B0F7-F179B9E636B5}" destId="{7258B4E8-4709-49F9-AA01-A1DA68FC4506}" srcOrd="0" destOrd="0" presId="urn:microsoft.com/office/officeart/2005/8/layout/chevron2"/>
    <dgm:cxn modelId="{0F452264-E8BE-4DF6-BE7D-DEB53469FFBD}" type="presParOf" srcId="{6AE3BFB9-BE5C-4F7A-B0F7-F179B9E636B5}" destId="{656AA08E-1A73-4E3C-B5EF-5273CD71E07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29569A-5E86-435D-AE5A-42F30BB3F08D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0C3BA6B7-293F-489F-B9D9-B400A40EE04C}">
      <dgm:prSet phldrT="[Testo]" phldr="0"/>
      <dgm:spPr/>
      <dgm:t>
        <a:bodyPr/>
        <a:lstStyle/>
        <a:p>
          <a:pPr rtl="0"/>
          <a:r>
            <a:rPr lang="it-IT" u="sng">
              <a:latin typeface="Calibri Light" panose="020F0302020204030204"/>
            </a:rPr>
            <a:t> </a:t>
          </a:r>
          <a:r>
            <a:rPr lang="it-IT" b="1" u="sng">
              <a:latin typeface="Calibri Light" panose="020F0302020204030204"/>
            </a:rPr>
            <a:t>Indennità di specificità infermieristica (art.104) </a:t>
          </a:r>
          <a:r>
            <a:rPr lang="it-IT" b="1">
              <a:latin typeface="Calibri Light" panose="020F0302020204030204"/>
            </a:rPr>
            <a:t>:</a:t>
          </a:r>
          <a:r>
            <a:rPr lang="it-IT">
              <a:latin typeface="Calibri Light" panose="020F0302020204030204"/>
            </a:rPr>
            <a:t>  </a:t>
          </a:r>
          <a:r>
            <a:rPr lang="it-IT" b="1">
              <a:latin typeface="Calibri Light" panose="020F0302020204030204"/>
            </a:rPr>
            <a:t>riconosciuta ai dipendenti di aziende ed enti del SSN;  viene erogata per 12  mensilità quale parte del trattamento economico fondamentale e la somma  è di euro 72,79 per infermieri ed infermiere pediatrici; 66,97 euro per infermiere psichiatrico e puericultore con un anno di corso "senior" e 62,81 euro per infermiere psichiatrico e puericultore  un anno di cor</a:t>
          </a:r>
          <a:r>
            <a:rPr lang="it-IT">
              <a:latin typeface="Calibri Light" panose="020F0302020204030204"/>
            </a:rPr>
            <a:t>so.</a:t>
          </a:r>
        </a:p>
      </dgm:t>
    </dgm:pt>
    <dgm:pt modelId="{42DC4266-18AE-4246-9DFB-EDB075C74261}" type="parTrans" cxnId="{ADF3DC74-19C6-4C66-9EFA-647E61527112}">
      <dgm:prSet/>
      <dgm:spPr/>
      <dgm:t>
        <a:bodyPr/>
        <a:lstStyle/>
        <a:p>
          <a:endParaRPr lang="it-IT"/>
        </a:p>
      </dgm:t>
    </dgm:pt>
    <dgm:pt modelId="{2BACA234-1AA6-4FC9-B3DB-36B8B5A680CD}" type="sibTrans" cxnId="{ADF3DC74-19C6-4C66-9EFA-647E61527112}">
      <dgm:prSet/>
      <dgm:spPr/>
      <dgm:t>
        <a:bodyPr/>
        <a:lstStyle/>
        <a:p>
          <a:endParaRPr lang="it-IT"/>
        </a:p>
      </dgm:t>
    </dgm:pt>
    <dgm:pt modelId="{EB10A7C7-BC2F-420A-AE14-075349B64DB2}">
      <dgm:prSet phldrT="[Testo]" phldr="0"/>
      <dgm:spPr/>
      <dgm:t>
        <a:bodyPr/>
        <a:lstStyle/>
        <a:p>
          <a:pPr rtl="0"/>
          <a:r>
            <a:rPr lang="it-IT" b="0" u="sng">
              <a:latin typeface="Calibri Light" panose="020F0302020204030204"/>
            </a:rPr>
            <a:t>L'indennità per l'operatività in </a:t>
          </a:r>
          <a:r>
            <a:rPr lang="it-IT" u="sng">
              <a:latin typeface="Calibri Light" panose="020F0302020204030204"/>
            </a:rPr>
            <a:t>particolari</a:t>
          </a:r>
          <a:r>
            <a:rPr lang="it-IT" b="0" u="sng">
              <a:latin typeface="Calibri Light" panose="020F0302020204030204"/>
            </a:rPr>
            <a:t> UO/Servizi (art.107): </a:t>
          </a:r>
          <a:r>
            <a:rPr lang="it-IT" b="0" u="none">
              <a:latin typeface="Calibri Light" panose="020F0302020204030204"/>
            </a:rPr>
            <a:t> è destinata al personale che presta lavoro presso Unità operative o Servizi disagiati(terapia intensiva, servizi nefrologia, ecc..). E' prevista indennità giornaliera di 5 euro per personale sanitario, sociosanitario e assistenti; 1,50 euro per operatore tecnico addetto all'assistenza</a:t>
          </a:r>
          <a:endParaRPr lang="it-IT" b="0" u="none"/>
        </a:p>
      </dgm:t>
    </dgm:pt>
    <dgm:pt modelId="{7126A70B-1AA2-4F1B-9A2E-4246828AB59D}" type="parTrans" cxnId="{B45DDADA-A03F-4A30-AFC8-40B36B8D83A1}">
      <dgm:prSet/>
      <dgm:spPr/>
      <dgm:t>
        <a:bodyPr/>
        <a:lstStyle/>
        <a:p>
          <a:endParaRPr lang="it-IT"/>
        </a:p>
      </dgm:t>
    </dgm:pt>
    <dgm:pt modelId="{3DA27174-FE0C-4C0F-858E-3F15AB727DDF}" type="sibTrans" cxnId="{B45DDADA-A03F-4A30-AFC8-40B36B8D83A1}">
      <dgm:prSet/>
      <dgm:spPr/>
      <dgm:t>
        <a:bodyPr/>
        <a:lstStyle/>
        <a:p>
          <a:endParaRPr lang="it-IT"/>
        </a:p>
      </dgm:t>
    </dgm:pt>
    <dgm:pt modelId="{0BAEFCF0-AA93-4645-B654-AFE81BB90EF6}">
      <dgm:prSet phldr="0"/>
      <dgm:spPr/>
      <dgm:t>
        <a:bodyPr/>
        <a:lstStyle/>
        <a:p>
          <a:pPr rtl="0"/>
          <a:r>
            <a:rPr lang="it-IT" b="1" u="sng">
              <a:latin typeface="Calibri Light" panose="020F0302020204030204"/>
            </a:rPr>
            <a:t> </a:t>
          </a:r>
          <a:r>
            <a:rPr lang="it-IT" b="0" u="sng">
              <a:latin typeface="Calibri Light" panose="020F0302020204030204"/>
            </a:rPr>
            <a:t>I</a:t>
          </a:r>
          <a:r>
            <a:rPr lang="it-IT" b="1" u="sng">
              <a:latin typeface="Calibri Light" panose="020F0302020204030204"/>
            </a:rPr>
            <a:t>ndennità </a:t>
          </a:r>
          <a:r>
            <a:rPr lang="it-IT" b="1" i="0" u="sng">
              <a:latin typeface="Calibri Light" panose="020F0302020204030204"/>
            </a:rPr>
            <a:t>tutela del malato (art.105):</a:t>
          </a:r>
          <a:r>
            <a:rPr lang="it-IT" b="1" i="0" u="none">
              <a:latin typeface="Calibri Light" panose="020F0302020204030204"/>
            </a:rPr>
            <a:t> </a:t>
          </a:r>
          <a:r>
            <a:rPr lang="it-IT" b="1" u="none">
              <a:latin typeface="Calibri Light" panose="020F0302020204030204"/>
            </a:rPr>
            <a:t>per valorizzare l'apporto delle competenze  finalizzate alla tutela del malato, a partire dal 2021 è stata introdotta questa indennità per professioni sanitarie della riabilitazione, prevenzione, di ostetrica, per gli assistenti sociali e per gli OSS. Viene erogata per 12 mesi ed è di 41,10 euro per professionisti della salute e funzionari; 37,81 per assistenti e 35,46 per OSS.</a:t>
          </a:r>
        </a:p>
      </dgm:t>
    </dgm:pt>
    <dgm:pt modelId="{03B30089-6741-464C-8FED-8699115972BD}" type="parTrans" cxnId="{4922B01A-AE07-4DAC-BC31-975F45560CCA}">
      <dgm:prSet/>
      <dgm:spPr/>
    </dgm:pt>
    <dgm:pt modelId="{B9C506E1-4AB1-4058-B313-83776597146D}" type="sibTrans" cxnId="{4922B01A-AE07-4DAC-BC31-975F45560CCA}">
      <dgm:prSet/>
      <dgm:spPr/>
    </dgm:pt>
    <dgm:pt modelId="{741771A4-C045-4C44-9425-7DC245CE6C69}">
      <dgm:prSet phldr="0"/>
      <dgm:spPr/>
      <dgm:t>
        <a:bodyPr/>
        <a:lstStyle/>
        <a:p>
          <a:pPr rtl="0"/>
          <a:r>
            <a:rPr lang="it-IT" b="1" u="sng">
              <a:latin typeface="Calibri Light" panose="020F0302020204030204"/>
            </a:rPr>
            <a:t>L'indennità di turno, di servizio e festivo (art.106): </a:t>
          </a:r>
          <a:r>
            <a:rPr lang="it-IT" b="0" u="none">
              <a:latin typeface="Calibri Light" panose="020F0302020204030204"/>
            </a:rPr>
            <a:t> riconosce il disagio del lavoratore turnista per l'articolazione dell'orario di lavoro.  Ha una durata di 12 ore ed è articolato su almeno</a:t>
          </a:r>
          <a:r>
            <a:rPr lang="it-IT">
              <a:latin typeface="Calibri Light" panose="020F0302020204030204"/>
            </a:rPr>
            <a:t> 2 turni, incluso il giorno montante e smontante, pari a 2,07 euro per ogni giornata di lavoro effettivo. Il notturno va dalle 22 alle 6 ed è pari a 4 euro. Per il servizio prestato nei festivi è prevista indennità oraria di 2,55 euro lordi</a:t>
          </a:r>
          <a:endParaRPr lang="it-IT"/>
        </a:p>
      </dgm:t>
    </dgm:pt>
    <dgm:pt modelId="{A9870D88-B145-4755-8502-B1D80D771FC3}" type="parTrans" cxnId="{76DBE82B-897D-48F2-9493-775B57CE356B}">
      <dgm:prSet/>
      <dgm:spPr/>
    </dgm:pt>
    <dgm:pt modelId="{2A5ACF15-1888-4DA9-9B06-779BD012027A}" type="sibTrans" cxnId="{76DBE82B-897D-48F2-9493-775B57CE356B}">
      <dgm:prSet/>
      <dgm:spPr/>
    </dgm:pt>
    <dgm:pt modelId="{DC1D45EB-5555-4C71-95DD-4FAD7E31389E}" type="pres">
      <dgm:prSet presAssocID="{5529569A-5E86-435D-AE5A-42F30BB3F08D}" presName="diagram" presStyleCnt="0">
        <dgm:presLayoutVars>
          <dgm:dir/>
          <dgm:resizeHandles val="exact"/>
        </dgm:presLayoutVars>
      </dgm:prSet>
      <dgm:spPr/>
    </dgm:pt>
    <dgm:pt modelId="{6D988C5B-62DD-4670-A5E0-A1C39CD88000}" type="pres">
      <dgm:prSet presAssocID="{0C3BA6B7-293F-489F-B9D9-B400A40EE04C}" presName="node" presStyleLbl="node1" presStyleIdx="0" presStyleCnt="4">
        <dgm:presLayoutVars>
          <dgm:bulletEnabled val="1"/>
        </dgm:presLayoutVars>
      </dgm:prSet>
      <dgm:spPr/>
    </dgm:pt>
    <dgm:pt modelId="{F77BAFB4-3644-4632-B03B-04D73D01A854}" type="pres">
      <dgm:prSet presAssocID="{2BACA234-1AA6-4FC9-B3DB-36B8B5A680CD}" presName="sibTrans" presStyleCnt="0"/>
      <dgm:spPr/>
    </dgm:pt>
    <dgm:pt modelId="{03C5736B-83E9-46CB-BD9F-0BBADFECBA2E}" type="pres">
      <dgm:prSet presAssocID="{0BAEFCF0-AA93-4645-B654-AFE81BB90EF6}" presName="node" presStyleLbl="node1" presStyleIdx="1" presStyleCnt="4">
        <dgm:presLayoutVars>
          <dgm:bulletEnabled val="1"/>
        </dgm:presLayoutVars>
      </dgm:prSet>
      <dgm:spPr/>
    </dgm:pt>
    <dgm:pt modelId="{2931BA6B-3AA5-470B-9558-D81DB4995E91}" type="pres">
      <dgm:prSet presAssocID="{B9C506E1-4AB1-4058-B313-83776597146D}" presName="sibTrans" presStyleCnt="0"/>
      <dgm:spPr/>
    </dgm:pt>
    <dgm:pt modelId="{A499448A-1386-4C27-9287-0BAF130756BB}" type="pres">
      <dgm:prSet presAssocID="{741771A4-C045-4C44-9425-7DC245CE6C69}" presName="node" presStyleLbl="node1" presStyleIdx="2" presStyleCnt="4">
        <dgm:presLayoutVars>
          <dgm:bulletEnabled val="1"/>
        </dgm:presLayoutVars>
      </dgm:prSet>
      <dgm:spPr/>
    </dgm:pt>
    <dgm:pt modelId="{AE124C60-3C72-4D1C-8611-E8F1B6A1D542}" type="pres">
      <dgm:prSet presAssocID="{2A5ACF15-1888-4DA9-9B06-779BD012027A}" presName="sibTrans" presStyleCnt="0"/>
      <dgm:spPr/>
    </dgm:pt>
    <dgm:pt modelId="{3C4AA01A-172D-4E42-B265-B777490EFE5A}" type="pres">
      <dgm:prSet presAssocID="{EB10A7C7-BC2F-420A-AE14-075349B64DB2}" presName="node" presStyleLbl="node1" presStyleIdx="3" presStyleCnt="4">
        <dgm:presLayoutVars>
          <dgm:bulletEnabled val="1"/>
        </dgm:presLayoutVars>
      </dgm:prSet>
      <dgm:spPr/>
    </dgm:pt>
  </dgm:ptLst>
  <dgm:cxnLst>
    <dgm:cxn modelId="{4922B01A-AE07-4DAC-BC31-975F45560CCA}" srcId="{5529569A-5E86-435D-AE5A-42F30BB3F08D}" destId="{0BAEFCF0-AA93-4645-B654-AFE81BB90EF6}" srcOrd="1" destOrd="0" parTransId="{03B30089-6741-464C-8FED-8699115972BD}" sibTransId="{B9C506E1-4AB1-4058-B313-83776597146D}"/>
    <dgm:cxn modelId="{76DBE82B-897D-48F2-9493-775B57CE356B}" srcId="{5529569A-5E86-435D-AE5A-42F30BB3F08D}" destId="{741771A4-C045-4C44-9425-7DC245CE6C69}" srcOrd="2" destOrd="0" parTransId="{A9870D88-B145-4755-8502-B1D80D771FC3}" sibTransId="{2A5ACF15-1888-4DA9-9B06-779BD012027A}"/>
    <dgm:cxn modelId="{DDDF372C-C44E-4092-BD60-C0499904DF6C}" type="presOf" srcId="{0BAEFCF0-AA93-4645-B654-AFE81BB90EF6}" destId="{03C5736B-83E9-46CB-BD9F-0BBADFECBA2E}" srcOrd="0" destOrd="0" presId="urn:microsoft.com/office/officeart/2005/8/layout/default"/>
    <dgm:cxn modelId="{9471833A-ABC6-4F92-A99D-31E0258DED0F}" type="presOf" srcId="{EB10A7C7-BC2F-420A-AE14-075349B64DB2}" destId="{3C4AA01A-172D-4E42-B265-B777490EFE5A}" srcOrd="0" destOrd="0" presId="urn:microsoft.com/office/officeart/2005/8/layout/default"/>
    <dgm:cxn modelId="{ADF3DC74-19C6-4C66-9EFA-647E61527112}" srcId="{5529569A-5E86-435D-AE5A-42F30BB3F08D}" destId="{0C3BA6B7-293F-489F-B9D9-B400A40EE04C}" srcOrd="0" destOrd="0" parTransId="{42DC4266-18AE-4246-9DFB-EDB075C74261}" sibTransId="{2BACA234-1AA6-4FC9-B3DB-36B8B5A680CD}"/>
    <dgm:cxn modelId="{0F448E59-388B-4153-B267-CCC6309631FD}" type="presOf" srcId="{0C3BA6B7-293F-489F-B9D9-B400A40EE04C}" destId="{6D988C5B-62DD-4670-A5E0-A1C39CD88000}" srcOrd="0" destOrd="0" presId="urn:microsoft.com/office/officeart/2005/8/layout/default"/>
    <dgm:cxn modelId="{B45DDADA-A03F-4A30-AFC8-40B36B8D83A1}" srcId="{5529569A-5E86-435D-AE5A-42F30BB3F08D}" destId="{EB10A7C7-BC2F-420A-AE14-075349B64DB2}" srcOrd="3" destOrd="0" parTransId="{7126A70B-1AA2-4F1B-9A2E-4246828AB59D}" sibTransId="{3DA27174-FE0C-4C0F-858E-3F15AB727DDF}"/>
    <dgm:cxn modelId="{EECF93EF-1D9B-4035-9F95-161D6C4C6C1D}" type="presOf" srcId="{741771A4-C045-4C44-9425-7DC245CE6C69}" destId="{A499448A-1386-4C27-9287-0BAF130756BB}" srcOrd="0" destOrd="0" presId="urn:microsoft.com/office/officeart/2005/8/layout/default"/>
    <dgm:cxn modelId="{A63546F6-C413-434C-8073-8370C6BBC94D}" type="presOf" srcId="{5529569A-5E86-435D-AE5A-42F30BB3F08D}" destId="{DC1D45EB-5555-4C71-95DD-4FAD7E31389E}" srcOrd="0" destOrd="0" presId="urn:microsoft.com/office/officeart/2005/8/layout/default"/>
    <dgm:cxn modelId="{A9D0DDBE-46B1-40B1-8EF0-C2D22AA3ECB2}" type="presParOf" srcId="{DC1D45EB-5555-4C71-95DD-4FAD7E31389E}" destId="{6D988C5B-62DD-4670-A5E0-A1C39CD88000}" srcOrd="0" destOrd="0" presId="urn:microsoft.com/office/officeart/2005/8/layout/default"/>
    <dgm:cxn modelId="{FB2FC5C8-84DE-4694-BCBF-B8460F07286E}" type="presParOf" srcId="{DC1D45EB-5555-4C71-95DD-4FAD7E31389E}" destId="{F77BAFB4-3644-4632-B03B-04D73D01A854}" srcOrd="1" destOrd="0" presId="urn:microsoft.com/office/officeart/2005/8/layout/default"/>
    <dgm:cxn modelId="{78E48883-386F-4B5F-962A-FCC60D8B24B2}" type="presParOf" srcId="{DC1D45EB-5555-4C71-95DD-4FAD7E31389E}" destId="{03C5736B-83E9-46CB-BD9F-0BBADFECBA2E}" srcOrd="2" destOrd="0" presId="urn:microsoft.com/office/officeart/2005/8/layout/default"/>
    <dgm:cxn modelId="{7A3D81B5-BDCC-4192-A169-815579F7246C}" type="presParOf" srcId="{DC1D45EB-5555-4C71-95DD-4FAD7E31389E}" destId="{2931BA6B-3AA5-470B-9558-D81DB4995E91}" srcOrd="3" destOrd="0" presId="urn:microsoft.com/office/officeart/2005/8/layout/default"/>
    <dgm:cxn modelId="{BE954A74-690A-4254-9F43-7FAEA4C2DDD0}" type="presParOf" srcId="{DC1D45EB-5555-4C71-95DD-4FAD7E31389E}" destId="{A499448A-1386-4C27-9287-0BAF130756BB}" srcOrd="4" destOrd="0" presId="urn:microsoft.com/office/officeart/2005/8/layout/default"/>
    <dgm:cxn modelId="{CDE3FE3C-5E5E-4BEB-82CE-FEE4D0F9D3AD}" type="presParOf" srcId="{DC1D45EB-5555-4C71-95DD-4FAD7E31389E}" destId="{AE124C60-3C72-4D1C-8611-E8F1B6A1D542}" srcOrd="5" destOrd="0" presId="urn:microsoft.com/office/officeart/2005/8/layout/default"/>
    <dgm:cxn modelId="{2D4AE9D8-A1CA-4817-9C60-88DB5A6E24EA}" type="presParOf" srcId="{DC1D45EB-5555-4C71-95DD-4FAD7E31389E}" destId="{3C4AA01A-172D-4E42-B265-B777490EFE5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44C234-88B7-49FE-A533-89B537765F3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0973E91-392E-4AF8-8D72-959A7C0CF0FF}">
      <dgm:prSet phldrT="[Testo]" phldr="0" custT="1"/>
      <dgm:spPr>
        <a:ln>
          <a:solidFill>
            <a:srgbClr val="FFFF99"/>
          </a:solidFill>
        </a:ln>
      </dgm:spPr>
      <dgm:t>
        <a:bodyPr/>
        <a:lstStyle/>
        <a:p>
          <a:pPr rtl="0"/>
          <a:r>
            <a:rPr lang="it-IT" sz="1600" u="sng" dirty="0">
              <a:latin typeface="Cambria" panose="02040503050406030204" pitchFamily="18" charset="0"/>
              <a:ea typeface="Cambria" panose="02040503050406030204" pitchFamily="18" charset="0"/>
            </a:rPr>
            <a:t>Indennità professione specifica  (art.108)</a:t>
          </a:r>
          <a:r>
            <a:rPr lang="it-IT" sz="1600" dirty="0">
              <a:latin typeface="Cambria" panose="02040503050406030204" pitchFamily="18" charset="0"/>
              <a:ea typeface="Cambria" panose="02040503050406030204" pitchFamily="18" charset="0"/>
            </a:rPr>
            <a:t> : compete a profili professionali pe r 12 mensilità, ad esempio per l'infermiere  generico o psichiatrico con un anno di corso senior ammonta a 764,36 euro lordi annui; mentre per infermiere , infermiere pediatrico, ostetrica e assistente sanitario è di 433,82 euro lordi annui</a:t>
          </a:r>
        </a:p>
      </dgm:t>
    </dgm:pt>
    <dgm:pt modelId="{1ED748DF-FC51-4F70-9930-F149CB2F1718}" type="parTrans" cxnId="{3C4C5BCB-766C-4841-81BA-CA59581DA9A3}">
      <dgm:prSet/>
      <dgm:spPr/>
      <dgm:t>
        <a:bodyPr/>
        <a:lstStyle/>
        <a:p>
          <a:endParaRPr lang="it-IT"/>
        </a:p>
      </dgm:t>
    </dgm:pt>
    <dgm:pt modelId="{204CEC1F-76E4-4C06-BEDA-30A5300D1B6F}" type="sibTrans" cxnId="{3C4C5BCB-766C-4841-81BA-CA59581DA9A3}">
      <dgm:prSet/>
      <dgm:spPr/>
      <dgm:t>
        <a:bodyPr/>
        <a:lstStyle/>
        <a:p>
          <a:endParaRPr lang="it-IT"/>
        </a:p>
      </dgm:t>
    </dgm:pt>
    <dgm:pt modelId="{671A85DC-1C0D-40B9-8000-7ACECC1A8EFB}">
      <dgm:prSet phldrT="[Testo]" phldr="0" custT="1"/>
      <dgm:spPr/>
      <dgm:t>
        <a:bodyPr/>
        <a:lstStyle/>
        <a:p>
          <a:pPr rtl="0"/>
          <a:r>
            <a:rPr lang="it-IT" sz="1600" u="sng" dirty="0">
              <a:latin typeface="Cambria" panose="02040503050406030204" pitchFamily="18" charset="0"/>
              <a:ea typeface="Cambria" panose="02040503050406030204" pitchFamily="18" charset="0"/>
            </a:rPr>
            <a:t>Indennità di rischio radiologico (art109)</a:t>
          </a:r>
          <a:r>
            <a:rPr lang="it-IT" sz="1600" dirty="0">
              <a:latin typeface="Cambria" panose="02040503050406030204" pitchFamily="18" charset="0"/>
              <a:ea typeface="Cambria" panose="02040503050406030204" pitchFamily="18" charset="0"/>
            </a:rPr>
            <a:t>:è previsto per il personale diverso dai tecnici sanitari di radiologia medica esposto al rischio radiologico. E' di 103,29 euro mensili per 12 mensilità.</a:t>
          </a:r>
        </a:p>
      </dgm:t>
    </dgm:pt>
    <dgm:pt modelId="{7A45D5EA-76E4-4B18-B57D-5B4B57C8760F}" type="parTrans" cxnId="{F0B74463-967F-4E1D-8173-7F5BCADDEBF3}">
      <dgm:prSet/>
      <dgm:spPr/>
      <dgm:t>
        <a:bodyPr/>
        <a:lstStyle/>
        <a:p>
          <a:endParaRPr lang="it-IT"/>
        </a:p>
      </dgm:t>
    </dgm:pt>
    <dgm:pt modelId="{AABAB63D-2D9F-4CFA-85BB-D7E335269D07}" type="sibTrans" cxnId="{F0B74463-967F-4E1D-8173-7F5BCADDEBF3}">
      <dgm:prSet/>
      <dgm:spPr/>
      <dgm:t>
        <a:bodyPr/>
        <a:lstStyle/>
        <a:p>
          <a:endParaRPr lang="it-IT"/>
        </a:p>
      </dgm:t>
    </dgm:pt>
    <dgm:pt modelId="{AB409831-3482-44C3-B9B3-93627A023A48}">
      <dgm:prSet phldrT="[Testo]" phldr="0" custT="1"/>
      <dgm:spPr>
        <a:ln>
          <a:solidFill>
            <a:srgbClr val="FFFF99"/>
          </a:solidFill>
        </a:ln>
      </dgm:spPr>
      <dgm:t>
        <a:bodyPr/>
        <a:lstStyle/>
        <a:p>
          <a:pPr rtl="0"/>
          <a:r>
            <a:rPr lang="it-IT" sz="1600" u="sng" dirty="0">
              <a:latin typeface="Cambria" panose="02040503050406030204" pitchFamily="18" charset="0"/>
              <a:ea typeface="Cambria" panose="02040503050406030204" pitchFamily="18" charset="0"/>
            </a:rPr>
            <a:t>Riposo biologico (art.110)</a:t>
          </a:r>
          <a:r>
            <a:rPr lang="it-IT" sz="1600" dirty="0">
              <a:latin typeface="Cambria" panose="02040503050406030204" pitchFamily="18" charset="0"/>
              <a:ea typeface="Cambria" panose="02040503050406030204" pitchFamily="18" charset="0"/>
            </a:rPr>
            <a:t>: per coloro che sono esposti in modo permanente radiologico sono previsti 15 giorni consecutivi di riposo</a:t>
          </a:r>
        </a:p>
      </dgm:t>
    </dgm:pt>
    <dgm:pt modelId="{6DD787C8-B5FC-4D0F-BB47-0E998C13ED9D}" type="parTrans" cxnId="{EFC9E101-DF7C-43A6-9C4F-5D168D8276B5}">
      <dgm:prSet/>
      <dgm:spPr/>
      <dgm:t>
        <a:bodyPr/>
        <a:lstStyle/>
        <a:p>
          <a:endParaRPr lang="it-IT"/>
        </a:p>
      </dgm:t>
    </dgm:pt>
    <dgm:pt modelId="{841F17B3-5F2C-4475-8CC9-BE19643EE3AF}" type="sibTrans" cxnId="{EFC9E101-DF7C-43A6-9C4F-5D168D8276B5}">
      <dgm:prSet/>
      <dgm:spPr/>
      <dgm:t>
        <a:bodyPr/>
        <a:lstStyle/>
        <a:p>
          <a:endParaRPr lang="it-IT"/>
        </a:p>
      </dgm:t>
    </dgm:pt>
    <dgm:pt modelId="{8308DBCA-233C-4334-8A6E-383AAEF9002C}">
      <dgm:prSet phldrT="[Testo]" phldr="0" custT="1"/>
      <dgm:spPr/>
      <dgm:t>
        <a:bodyPr/>
        <a:lstStyle/>
        <a:p>
          <a:pPr rtl="0"/>
          <a:r>
            <a:rPr lang="it-IT" sz="1600" u="sng" dirty="0">
              <a:latin typeface="Cambria" panose="02040503050406030204" pitchFamily="18" charset="0"/>
              <a:ea typeface="Cambria" panose="02040503050406030204" pitchFamily="18" charset="0"/>
            </a:rPr>
            <a:t>Indennità di polizia giudiziaria (art.111):</a:t>
          </a:r>
          <a:r>
            <a:rPr lang="it-IT" sz="1600" u="none" dirty="0">
              <a:latin typeface="Cambria" panose="02040503050406030204" pitchFamily="18" charset="0"/>
              <a:ea typeface="Cambria" panose="02040503050406030204" pitchFamily="18" charset="0"/>
            </a:rPr>
            <a:t> compete al personale a cui è attribuita qualifica di agente o ufficiale di polizia giudiziaria ed è pari a 960 euro annui lordi</a:t>
          </a:r>
        </a:p>
      </dgm:t>
    </dgm:pt>
    <dgm:pt modelId="{CF3B6C9B-B9AF-4D93-BADA-CE0D0707C573}" type="parTrans" cxnId="{4914E86E-955F-45A2-ADAE-EF9A5975450A}">
      <dgm:prSet/>
      <dgm:spPr/>
      <dgm:t>
        <a:bodyPr/>
        <a:lstStyle/>
        <a:p>
          <a:endParaRPr lang="it-IT"/>
        </a:p>
      </dgm:t>
    </dgm:pt>
    <dgm:pt modelId="{4C3CE6B5-062C-4866-A723-EBD94D990050}" type="sibTrans" cxnId="{4914E86E-955F-45A2-ADAE-EF9A5975450A}">
      <dgm:prSet/>
      <dgm:spPr/>
      <dgm:t>
        <a:bodyPr/>
        <a:lstStyle/>
        <a:p>
          <a:endParaRPr lang="it-IT"/>
        </a:p>
      </dgm:t>
    </dgm:pt>
    <dgm:pt modelId="{51E1DE2B-AC0B-45F4-A682-373710D1A22B}" type="pres">
      <dgm:prSet presAssocID="{C344C234-88B7-49FE-A533-89B537765F3F}" presName="diagram" presStyleCnt="0">
        <dgm:presLayoutVars>
          <dgm:dir/>
          <dgm:resizeHandles val="exact"/>
        </dgm:presLayoutVars>
      </dgm:prSet>
      <dgm:spPr/>
    </dgm:pt>
    <dgm:pt modelId="{D37E2A10-F397-42E4-9172-7E53AE70EDA8}" type="pres">
      <dgm:prSet presAssocID="{30973E91-392E-4AF8-8D72-959A7C0CF0FF}" presName="node" presStyleLbl="node1" presStyleIdx="0" presStyleCnt="4" custScaleX="133013" custScaleY="187575">
        <dgm:presLayoutVars>
          <dgm:bulletEnabled val="1"/>
        </dgm:presLayoutVars>
      </dgm:prSet>
      <dgm:spPr/>
    </dgm:pt>
    <dgm:pt modelId="{DEC27223-1827-439D-A17A-6DE03C8A2C12}" type="pres">
      <dgm:prSet presAssocID="{204CEC1F-76E4-4C06-BEDA-30A5300D1B6F}" presName="sibTrans" presStyleCnt="0"/>
      <dgm:spPr/>
    </dgm:pt>
    <dgm:pt modelId="{D27C1D95-EB3F-42B8-8D8D-6413AE5CA0B4}" type="pres">
      <dgm:prSet presAssocID="{671A85DC-1C0D-40B9-8000-7ACECC1A8EFB}" presName="node" presStyleLbl="node1" presStyleIdx="1" presStyleCnt="4" custScaleY="187688">
        <dgm:presLayoutVars>
          <dgm:bulletEnabled val="1"/>
        </dgm:presLayoutVars>
      </dgm:prSet>
      <dgm:spPr/>
    </dgm:pt>
    <dgm:pt modelId="{B7028FE3-3FF6-4EF8-AAE0-AF95BD14FE5A}" type="pres">
      <dgm:prSet presAssocID="{AABAB63D-2D9F-4CFA-85BB-D7E335269D07}" presName="sibTrans" presStyleCnt="0"/>
      <dgm:spPr/>
    </dgm:pt>
    <dgm:pt modelId="{A13DD593-CF5A-4F65-BB85-D392AAFEBEBF}" type="pres">
      <dgm:prSet presAssocID="{AB409831-3482-44C3-B9B3-93627A023A48}" presName="node" presStyleLbl="node1" presStyleIdx="2" presStyleCnt="4" custScaleY="184243">
        <dgm:presLayoutVars>
          <dgm:bulletEnabled val="1"/>
        </dgm:presLayoutVars>
      </dgm:prSet>
      <dgm:spPr/>
    </dgm:pt>
    <dgm:pt modelId="{4FE5B556-72D8-46CD-86A2-0B2E86D33908}" type="pres">
      <dgm:prSet presAssocID="{841F17B3-5F2C-4475-8CC9-BE19643EE3AF}" presName="sibTrans" presStyleCnt="0"/>
      <dgm:spPr/>
    </dgm:pt>
    <dgm:pt modelId="{F399A036-BE65-4E26-9014-6B377022FEF5}" type="pres">
      <dgm:prSet presAssocID="{8308DBCA-233C-4334-8A6E-383AAEF9002C}" presName="node" presStyleLbl="node1" presStyleIdx="3" presStyleCnt="4" custScaleX="193228">
        <dgm:presLayoutVars>
          <dgm:bulletEnabled val="1"/>
        </dgm:presLayoutVars>
      </dgm:prSet>
      <dgm:spPr/>
    </dgm:pt>
  </dgm:ptLst>
  <dgm:cxnLst>
    <dgm:cxn modelId="{EFC9E101-DF7C-43A6-9C4F-5D168D8276B5}" srcId="{C344C234-88B7-49FE-A533-89B537765F3F}" destId="{AB409831-3482-44C3-B9B3-93627A023A48}" srcOrd="2" destOrd="0" parTransId="{6DD787C8-B5FC-4D0F-BB47-0E998C13ED9D}" sibTransId="{841F17B3-5F2C-4475-8CC9-BE19643EE3AF}"/>
    <dgm:cxn modelId="{CA50D615-4A63-4946-BF90-A9EEECC9C352}" type="presOf" srcId="{8308DBCA-233C-4334-8A6E-383AAEF9002C}" destId="{F399A036-BE65-4E26-9014-6B377022FEF5}" srcOrd="0" destOrd="0" presId="urn:microsoft.com/office/officeart/2005/8/layout/default"/>
    <dgm:cxn modelId="{F0B74463-967F-4E1D-8173-7F5BCADDEBF3}" srcId="{C344C234-88B7-49FE-A533-89B537765F3F}" destId="{671A85DC-1C0D-40B9-8000-7ACECC1A8EFB}" srcOrd="1" destOrd="0" parTransId="{7A45D5EA-76E4-4B18-B57D-5B4B57C8760F}" sibTransId="{AABAB63D-2D9F-4CFA-85BB-D7E335269D07}"/>
    <dgm:cxn modelId="{4914E86E-955F-45A2-ADAE-EF9A5975450A}" srcId="{C344C234-88B7-49FE-A533-89B537765F3F}" destId="{8308DBCA-233C-4334-8A6E-383AAEF9002C}" srcOrd="3" destOrd="0" parTransId="{CF3B6C9B-B9AF-4D93-BADA-CE0D0707C573}" sibTransId="{4C3CE6B5-062C-4866-A723-EBD94D990050}"/>
    <dgm:cxn modelId="{C353D572-9D2B-4DF5-A63B-E94CFADD0C6D}" type="presOf" srcId="{AB409831-3482-44C3-B9B3-93627A023A48}" destId="{A13DD593-CF5A-4F65-BB85-D392AAFEBEBF}" srcOrd="0" destOrd="0" presId="urn:microsoft.com/office/officeart/2005/8/layout/default"/>
    <dgm:cxn modelId="{4DEB447F-0229-4053-844D-1208C12D6079}" type="presOf" srcId="{30973E91-392E-4AF8-8D72-959A7C0CF0FF}" destId="{D37E2A10-F397-42E4-9172-7E53AE70EDA8}" srcOrd="0" destOrd="0" presId="urn:microsoft.com/office/officeart/2005/8/layout/default"/>
    <dgm:cxn modelId="{C16AD37F-6CDE-4BD4-972B-6B86D852347D}" type="presOf" srcId="{C344C234-88B7-49FE-A533-89B537765F3F}" destId="{51E1DE2B-AC0B-45F4-A682-373710D1A22B}" srcOrd="0" destOrd="0" presId="urn:microsoft.com/office/officeart/2005/8/layout/default"/>
    <dgm:cxn modelId="{C499FFC0-2299-40E7-AF40-6B94B2F514C1}" type="presOf" srcId="{671A85DC-1C0D-40B9-8000-7ACECC1A8EFB}" destId="{D27C1D95-EB3F-42B8-8D8D-6413AE5CA0B4}" srcOrd="0" destOrd="0" presId="urn:microsoft.com/office/officeart/2005/8/layout/default"/>
    <dgm:cxn modelId="{3C4C5BCB-766C-4841-81BA-CA59581DA9A3}" srcId="{C344C234-88B7-49FE-A533-89B537765F3F}" destId="{30973E91-392E-4AF8-8D72-959A7C0CF0FF}" srcOrd="0" destOrd="0" parTransId="{1ED748DF-FC51-4F70-9930-F149CB2F1718}" sibTransId="{204CEC1F-76E4-4C06-BEDA-30A5300D1B6F}"/>
    <dgm:cxn modelId="{934DDC95-1D09-4CFF-ABB8-1A78A09754FC}" type="presParOf" srcId="{51E1DE2B-AC0B-45F4-A682-373710D1A22B}" destId="{D37E2A10-F397-42E4-9172-7E53AE70EDA8}" srcOrd="0" destOrd="0" presId="urn:microsoft.com/office/officeart/2005/8/layout/default"/>
    <dgm:cxn modelId="{4F57E105-B300-45CA-84FC-3B5A6166E9FD}" type="presParOf" srcId="{51E1DE2B-AC0B-45F4-A682-373710D1A22B}" destId="{DEC27223-1827-439D-A17A-6DE03C8A2C12}" srcOrd="1" destOrd="0" presId="urn:microsoft.com/office/officeart/2005/8/layout/default"/>
    <dgm:cxn modelId="{8CC98530-0E95-472F-970D-2F628195C929}" type="presParOf" srcId="{51E1DE2B-AC0B-45F4-A682-373710D1A22B}" destId="{D27C1D95-EB3F-42B8-8D8D-6413AE5CA0B4}" srcOrd="2" destOrd="0" presId="urn:microsoft.com/office/officeart/2005/8/layout/default"/>
    <dgm:cxn modelId="{8F548857-BAEB-4319-BEE4-021E2B547325}" type="presParOf" srcId="{51E1DE2B-AC0B-45F4-A682-373710D1A22B}" destId="{B7028FE3-3FF6-4EF8-AAE0-AF95BD14FE5A}" srcOrd="3" destOrd="0" presId="urn:microsoft.com/office/officeart/2005/8/layout/default"/>
    <dgm:cxn modelId="{E03C5A3F-F7FA-4ED8-99DC-063AFA707A7E}" type="presParOf" srcId="{51E1DE2B-AC0B-45F4-A682-373710D1A22B}" destId="{A13DD593-CF5A-4F65-BB85-D392AAFEBEBF}" srcOrd="4" destOrd="0" presId="urn:microsoft.com/office/officeart/2005/8/layout/default"/>
    <dgm:cxn modelId="{FF7D23BF-67D2-45CE-9DF4-405F5B58F042}" type="presParOf" srcId="{51E1DE2B-AC0B-45F4-A682-373710D1A22B}" destId="{4FE5B556-72D8-46CD-86A2-0B2E86D33908}" srcOrd="5" destOrd="0" presId="urn:microsoft.com/office/officeart/2005/8/layout/default"/>
    <dgm:cxn modelId="{FBFA1565-9390-42D2-8D96-0C42444FE5F6}" type="presParOf" srcId="{51E1DE2B-AC0B-45F4-A682-373710D1A22B}" destId="{F399A036-BE65-4E26-9014-6B377022FEF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5FD06D-62C9-4F32-9F19-7300BB92B4F2}" type="doc">
      <dgm:prSet loTypeId="urn:microsoft.com/office/officeart/2005/8/layout/vList6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34B99811-F933-4C37-A35A-99A2CA64969B}">
      <dgm:prSet phldrT="[Testo]" phldr="0"/>
      <dgm:spPr/>
      <dgm:t>
        <a:bodyPr/>
        <a:lstStyle/>
        <a:p>
          <a:pPr rtl="0"/>
          <a:r>
            <a:rPr lang="it-IT">
              <a:latin typeface="Calibri Light" panose="020F0302020204030204"/>
            </a:rPr>
            <a:t>Le ore ordinarie</a:t>
          </a:r>
          <a:endParaRPr lang="it-IT"/>
        </a:p>
      </dgm:t>
    </dgm:pt>
    <dgm:pt modelId="{F153FBC4-CEA3-4B12-A7A0-9864E890775D}" type="parTrans" cxnId="{0B539B64-4DD1-463D-9B62-66C4B8E72D75}">
      <dgm:prSet/>
      <dgm:spPr/>
      <dgm:t>
        <a:bodyPr/>
        <a:lstStyle/>
        <a:p>
          <a:endParaRPr lang="it-IT"/>
        </a:p>
      </dgm:t>
    </dgm:pt>
    <dgm:pt modelId="{CAA0AE5B-052F-4567-A1DD-F3E728F5ABBB}" type="sibTrans" cxnId="{0B539B64-4DD1-463D-9B62-66C4B8E72D75}">
      <dgm:prSet/>
      <dgm:spPr/>
      <dgm:t>
        <a:bodyPr/>
        <a:lstStyle/>
        <a:p>
          <a:endParaRPr lang="it-IT"/>
        </a:p>
      </dgm:t>
    </dgm:pt>
    <dgm:pt modelId="{7F2486F1-E1D7-4FEE-8E96-03DEB9EBAF76}">
      <dgm:prSet phldrT="[Testo]" phldr="0"/>
      <dgm:spPr/>
      <dgm:t>
        <a:bodyPr/>
        <a:lstStyle/>
        <a:p>
          <a:pPr rtl="0"/>
          <a:r>
            <a:rPr lang="it-IT">
              <a:latin typeface="Calibri Light" panose="020F0302020204030204"/>
            </a:rPr>
            <a:t>L'orario di lavoro previsto per gli infermieri è di 36 ore settimanali distribuite  su 5 o  6 giorni , con turni di 6 ore o di 7 ore e 12 minuti. Per esigenze di servizio può variare fino a 44 ore settimanali</a:t>
          </a:r>
          <a:endParaRPr lang="it-IT"/>
        </a:p>
      </dgm:t>
    </dgm:pt>
    <dgm:pt modelId="{30FEB80D-05D2-421A-846D-68D5935D4E9A}" type="parTrans" cxnId="{8D618B09-C6AD-43D7-94E0-BE8A796CAD64}">
      <dgm:prSet/>
      <dgm:spPr/>
      <dgm:t>
        <a:bodyPr/>
        <a:lstStyle/>
        <a:p>
          <a:endParaRPr lang="it-IT"/>
        </a:p>
      </dgm:t>
    </dgm:pt>
    <dgm:pt modelId="{250BDBA8-3088-4713-9407-554EDEA0FC1B}" type="sibTrans" cxnId="{8D618B09-C6AD-43D7-94E0-BE8A796CAD64}">
      <dgm:prSet/>
      <dgm:spPr/>
      <dgm:t>
        <a:bodyPr/>
        <a:lstStyle/>
        <a:p>
          <a:endParaRPr lang="it-IT"/>
        </a:p>
      </dgm:t>
    </dgm:pt>
    <dgm:pt modelId="{3389F90F-CA3F-49F1-B46C-9ACD9BBBB890}">
      <dgm:prSet phldrT="[Testo]" phldr="0"/>
      <dgm:spPr/>
      <dgm:t>
        <a:bodyPr/>
        <a:lstStyle/>
        <a:p>
          <a:r>
            <a:rPr lang="it-IT">
              <a:latin typeface="Calibri Light" panose="020F0302020204030204"/>
            </a:rPr>
            <a:t>Le ore straordinarie </a:t>
          </a:r>
          <a:endParaRPr lang="it-IT"/>
        </a:p>
      </dgm:t>
    </dgm:pt>
    <dgm:pt modelId="{08AD8CDA-0EEA-43AE-BBE9-D1AC50BA2BA0}" type="parTrans" cxnId="{2D18C183-A25B-46E8-88B6-1F79A32EF4A7}">
      <dgm:prSet/>
      <dgm:spPr/>
      <dgm:t>
        <a:bodyPr/>
        <a:lstStyle/>
        <a:p>
          <a:endParaRPr lang="it-IT"/>
        </a:p>
      </dgm:t>
    </dgm:pt>
    <dgm:pt modelId="{D0DA5A59-6258-475E-8D6B-E918CF669B7F}" type="sibTrans" cxnId="{2D18C183-A25B-46E8-88B6-1F79A32EF4A7}">
      <dgm:prSet/>
      <dgm:spPr/>
      <dgm:t>
        <a:bodyPr/>
        <a:lstStyle/>
        <a:p>
          <a:endParaRPr lang="it-IT"/>
        </a:p>
      </dgm:t>
    </dgm:pt>
    <dgm:pt modelId="{B36B06A5-E0B3-4776-9490-BF2713161092}">
      <dgm:prSet phldrT="[Testo]" phldr="0"/>
      <dgm:spPr/>
      <dgm:t>
        <a:bodyPr/>
        <a:lstStyle/>
        <a:p>
          <a:pPr rtl="0"/>
          <a:r>
            <a:rPr lang="it-IT">
              <a:latin typeface="Calibri Light" panose="020F0302020204030204"/>
            </a:rPr>
            <a:t>La legge applica una maggiorazione retributiva, accumulabile in un anno fino ad un massimo di 180 ore ed è pari al :</a:t>
          </a:r>
        </a:p>
      </dgm:t>
    </dgm:pt>
    <dgm:pt modelId="{E8F15052-4AAD-4903-9DA1-48C734BD6637}" type="parTrans" cxnId="{B3837ED5-93E2-4582-BC76-48AC7B2C4A9C}">
      <dgm:prSet/>
      <dgm:spPr/>
      <dgm:t>
        <a:bodyPr/>
        <a:lstStyle/>
        <a:p>
          <a:endParaRPr lang="it-IT"/>
        </a:p>
      </dgm:t>
    </dgm:pt>
    <dgm:pt modelId="{9353198D-ED87-4ACB-B9D1-36182F52E86A}" type="sibTrans" cxnId="{B3837ED5-93E2-4582-BC76-48AC7B2C4A9C}">
      <dgm:prSet/>
      <dgm:spPr/>
      <dgm:t>
        <a:bodyPr/>
        <a:lstStyle/>
        <a:p>
          <a:endParaRPr lang="it-IT"/>
        </a:p>
      </dgm:t>
    </dgm:pt>
    <dgm:pt modelId="{32D7AF55-2A17-4E5E-8A45-7CE60A137EC0}">
      <dgm:prSet phldr="0"/>
      <dgm:spPr/>
      <dgm:t>
        <a:bodyPr/>
        <a:lstStyle/>
        <a:p>
          <a:pPr rtl="0"/>
          <a:r>
            <a:rPr lang="it-IT">
              <a:latin typeface="Calibri Light" panose="020F0302020204030204"/>
            </a:rPr>
            <a:t>30% per prestazioni nei festivi o in orario notturno</a:t>
          </a:r>
        </a:p>
      </dgm:t>
    </dgm:pt>
    <dgm:pt modelId="{1DE142EF-733C-4254-BEA1-BE061C4777E8}" type="parTrans" cxnId="{3E7991D4-BAD0-4217-8CEE-A4A72984B73C}">
      <dgm:prSet/>
      <dgm:spPr/>
    </dgm:pt>
    <dgm:pt modelId="{8EBFE137-1899-4914-9F93-E75B3FC253F1}" type="sibTrans" cxnId="{3E7991D4-BAD0-4217-8CEE-A4A72984B73C}">
      <dgm:prSet/>
      <dgm:spPr/>
    </dgm:pt>
    <dgm:pt modelId="{1E55194B-A7B8-4434-9B09-FFC45D9E5976}">
      <dgm:prSet phldr="0"/>
      <dgm:spPr/>
      <dgm:t>
        <a:bodyPr/>
        <a:lstStyle/>
        <a:p>
          <a:pPr rtl="0"/>
          <a:r>
            <a:rPr lang="it-IT">
              <a:latin typeface="Calibri Light" panose="020F0302020204030204"/>
            </a:rPr>
            <a:t>50% per prestazioni notturne  nei festivi</a:t>
          </a:r>
        </a:p>
      </dgm:t>
    </dgm:pt>
    <dgm:pt modelId="{A5A4C466-15C3-4496-9F16-6783FCD5B4CF}" type="parTrans" cxnId="{37909FBE-CE49-48EF-8D30-1412F80E2106}">
      <dgm:prSet/>
      <dgm:spPr/>
    </dgm:pt>
    <dgm:pt modelId="{111F724B-D681-4834-AE6C-33165DE3F52E}" type="sibTrans" cxnId="{37909FBE-CE49-48EF-8D30-1412F80E2106}">
      <dgm:prSet/>
      <dgm:spPr/>
    </dgm:pt>
    <dgm:pt modelId="{A5AA8E79-CB69-4E5F-85B6-28B0ABF519A2}">
      <dgm:prSet phldr="0"/>
      <dgm:spPr/>
      <dgm:t>
        <a:bodyPr/>
        <a:lstStyle/>
        <a:p>
          <a:r>
            <a:rPr lang="it-IT">
              <a:latin typeface="Calibri Light" panose="020F0302020204030204"/>
            </a:rPr>
            <a:t>15% per prestazioni diurne</a:t>
          </a:r>
          <a:endParaRPr lang="it-IT"/>
        </a:p>
      </dgm:t>
    </dgm:pt>
    <dgm:pt modelId="{AE500524-8B0D-4293-B5DE-AD0AB9E1F09B}" type="parTrans" cxnId="{095AC715-5A43-44B9-9508-6FA21BA74941}">
      <dgm:prSet/>
      <dgm:spPr/>
    </dgm:pt>
    <dgm:pt modelId="{DFF46E5B-98AB-4EDA-8F37-F094EF3E75CF}" type="sibTrans" cxnId="{095AC715-5A43-44B9-9508-6FA21BA74941}">
      <dgm:prSet/>
      <dgm:spPr/>
    </dgm:pt>
    <dgm:pt modelId="{9FB16CA4-9956-4D8D-9F4E-A2A84AE941CC}" type="pres">
      <dgm:prSet presAssocID="{465FD06D-62C9-4F32-9F19-7300BB92B4F2}" presName="Name0" presStyleCnt="0">
        <dgm:presLayoutVars>
          <dgm:dir/>
          <dgm:animLvl val="lvl"/>
          <dgm:resizeHandles/>
        </dgm:presLayoutVars>
      </dgm:prSet>
      <dgm:spPr/>
    </dgm:pt>
    <dgm:pt modelId="{D21950E9-4A9D-4F8E-B050-931AC955DB68}" type="pres">
      <dgm:prSet presAssocID="{34B99811-F933-4C37-A35A-99A2CA64969B}" presName="linNode" presStyleCnt="0"/>
      <dgm:spPr/>
    </dgm:pt>
    <dgm:pt modelId="{666719B0-9CDA-4D08-AC0D-F6CF949BBD5F}" type="pres">
      <dgm:prSet presAssocID="{34B99811-F933-4C37-A35A-99A2CA64969B}" presName="parentShp" presStyleLbl="node1" presStyleIdx="0" presStyleCnt="2">
        <dgm:presLayoutVars>
          <dgm:bulletEnabled val="1"/>
        </dgm:presLayoutVars>
      </dgm:prSet>
      <dgm:spPr/>
    </dgm:pt>
    <dgm:pt modelId="{0434DB9A-1E53-4000-BD97-73793B47F73C}" type="pres">
      <dgm:prSet presAssocID="{34B99811-F933-4C37-A35A-99A2CA64969B}" presName="childShp" presStyleLbl="bgAccFollowNode1" presStyleIdx="0" presStyleCnt="2">
        <dgm:presLayoutVars>
          <dgm:bulletEnabled val="1"/>
        </dgm:presLayoutVars>
      </dgm:prSet>
      <dgm:spPr/>
    </dgm:pt>
    <dgm:pt modelId="{481D999A-4EA2-4D5C-BC5E-B98C0CBFF81C}" type="pres">
      <dgm:prSet presAssocID="{CAA0AE5B-052F-4567-A1DD-F3E728F5ABBB}" presName="spacing" presStyleCnt="0"/>
      <dgm:spPr/>
    </dgm:pt>
    <dgm:pt modelId="{15EA6C75-4FA2-4ABF-8144-53F6A2F3335C}" type="pres">
      <dgm:prSet presAssocID="{3389F90F-CA3F-49F1-B46C-9ACD9BBBB890}" presName="linNode" presStyleCnt="0"/>
      <dgm:spPr/>
    </dgm:pt>
    <dgm:pt modelId="{4B53BD4A-7011-45A0-A1A3-20152E67888B}" type="pres">
      <dgm:prSet presAssocID="{3389F90F-CA3F-49F1-B46C-9ACD9BBBB890}" presName="parentShp" presStyleLbl="node1" presStyleIdx="1" presStyleCnt="2">
        <dgm:presLayoutVars>
          <dgm:bulletEnabled val="1"/>
        </dgm:presLayoutVars>
      </dgm:prSet>
      <dgm:spPr/>
    </dgm:pt>
    <dgm:pt modelId="{B5FE0A08-ED48-4ADE-965E-D17CAAE73386}" type="pres">
      <dgm:prSet presAssocID="{3389F90F-CA3F-49F1-B46C-9ACD9BBBB89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8D618B09-C6AD-43D7-94E0-BE8A796CAD64}" srcId="{34B99811-F933-4C37-A35A-99A2CA64969B}" destId="{7F2486F1-E1D7-4FEE-8E96-03DEB9EBAF76}" srcOrd="0" destOrd="0" parTransId="{30FEB80D-05D2-421A-846D-68D5935D4E9A}" sibTransId="{250BDBA8-3088-4713-9407-554EDEA0FC1B}"/>
    <dgm:cxn modelId="{BEF7D10B-EE66-4179-9E7F-1C0F5CCFE7BA}" type="presOf" srcId="{1E55194B-A7B8-4434-9B09-FFC45D9E5976}" destId="{B5FE0A08-ED48-4ADE-965E-D17CAAE73386}" srcOrd="0" destOrd="3" presId="urn:microsoft.com/office/officeart/2005/8/layout/vList6"/>
    <dgm:cxn modelId="{095AC715-5A43-44B9-9508-6FA21BA74941}" srcId="{3389F90F-CA3F-49F1-B46C-9ACD9BBBB890}" destId="{A5AA8E79-CB69-4E5F-85B6-28B0ABF519A2}" srcOrd="1" destOrd="0" parTransId="{AE500524-8B0D-4293-B5DE-AD0AB9E1F09B}" sibTransId="{DFF46E5B-98AB-4EDA-8F37-F094EF3E75CF}"/>
    <dgm:cxn modelId="{C2B0B136-05EB-4F01-B8A0-0E10FD81CB96}" type="presOf" srcId="{A5AA8E79-CB69-4E5F-85B6-28B0ABF519A2}" destId="{B5FE0A08-ED48-4ADE-965E-D17CAAE73386}" srcOrd="0" destOrd="1" presId="urn:microsoft.com/office/officeart/2005/8/layout/vList6"/>
    <dgm:cxn modelId="{7A06B83D-FE60-49F4-9FDA-1F3D30B1597A}" type="presOf" srcId="{7F2486F1-E1D7-4FEE-8E96-03DEB9EBAF76}" destId="{0434DB9A-1E53-4000-BD97-73793B47F73C}" srcOrd="0" destOrd="0" presId="urn:microsoft.com/office/officeart/2005/8/layout/vList6"/>
    <dgm:cxn modelId="{AC5AE13F-2B2A-4997-BC21-A356824F22F3}" type="presOf" srcId="{32D7AF55-2A17-4E5E-8A45-7CE60A137EC0}" destId="{B5FE0A08-ED48-4ADE-965E-D17CAAE73386}" srcOrd="0" destOrd="2" presId="urn:microsoft.com/office/officeart/2005/8/layout/vList6"/>
    <dgm:cxn modelId="{0B539B64-4DD1-463D-9B62-66C4B8E72D75}" srcId="{465FD06D-62C9-4F32-9F19-7300BB92B4F2}" destId="{34B99811-F933-4C37-A35A-99A2CA64969B}" srcOrd="0" destOrd="0" parTransId="{F153FBC4-CEA3-4B12-A7A0-9864E890775D}" sibTransId="{CAA0AE5B-052F-4567-A1DD-F3E728F5ABBB}"/>
    <dgm:cxn modelId="{2B865359-2B29-4247-A16D-3093449800C5}" type="presOf" srcId="{465FD06D-62C9-4F32-9F19-7300BB92B4F2}" destId="{9FB16CA4-9956-4D8D-9F4E-A2A84AE941CC}" srcOrd="0" destOrd="0" presId="urn:microsoft.com/office/officeart/2005/8/layout/vList6"/>
    <dgm:cxn modelId="{2D18C183-A25B-46E8-88B6-1F79A32EF4A7}" srcId="{465FD06D-62C9-4F32-9F19-7300BB92B4F2}" destId="{3389F90F-CA3F-49F1-B46C-9ACD9BBBB890}" srcOrd="1" destOrd="0" parTransId="{08AD8CDA-0EEA-43AE-BBE9-D1AC50BA2BA0}" sibTransId="{D0DA5A59-6258-475E-8D6B-E918CF669B7F}"/>
    <dgm:cxn modelId="{43C0C4B4-4981-4E3B-A9CF-5971B67DF8C4}" type="presOf" srcId="{B36B06A5-E0B3-4776-9490-BF2713161092}" destId="{B5FE0A08-ED48-4ADE-965E-D17CAAE73386}" srcOrd="0" destOrd="0" presId="urn:microsoft.com/office/officeart/2005/8/layout/vList6"/>
    <dgm:cxn modelId="{37909FBE-CE49-48EF-8D30-1412F80E2106}" srcId="{3389F90F-CA3F-49F1-B46C-9ACD9BBBB890}" destId="{1E55194B-A7B8-4434-9B09-FFC45D9E5976}" srcOrd="3" destOrd="0" parTransId="{A5A4C466-15C3-4496-9F16-6783FCD5B4CF}" sibTransId="{111F724B-D681-4834-AE6C-33165DE3F52E}"/>
    <dgm:cxn modelId="{992FEFBF-6E42-4947-81C4-F4A16E76B18A}" type="presOf" srcId="{3389F90F-CA3F-49F1-B46C-9ACD9BBBB890}" destId="{4B53BD4A-7011-45A0-A1A3-20152E67888B}" srcOrd="0" destOrd="0" presId="urn:microsoft.com/office/officeart/2005/8/layout/vList6"/>
    <dgm:cxn modelId="{3E7991D4-BAD0-4217-8CEE-A4A72984B73C}" srcId="{3389F90F-CA3F-49F1-B46C-9ACD9BBBB890}" destId="{32D7AF55-2A17-4E5E-8A45-7CE60A137EC0}" srcOrd="2" destOrd="0" parTransId="{1DE142EF-733C-4254-BEA1-BE061C4777E8}" sibTransId="{8EBFE137-1899-4914-9F93-E75B3FC253F1}"/>
    <dgm:cxn modelId="{B3837ED5-93E2-4582-BC76-48AC7B2C4A9C}" srcId="{3389F90F-CA3F-49F1-B46C-9ACD9BBBB890}" destId="{B36B06A5-E0B3-4776-9490-BF2713161092}" srcOrd="0" destOrd="0" parTransId="{E8F15052-4AAD-4903-9DA1-48C734BD6637}" sibTransId="{9353198D-ED87-4ACB-B9D1-36182F52E86A}"/>
    <dgm:cxn modelId="{A652E8D8-EEE1-4644-9D3C-518ECD08C638}" type="presOf" srcId="{34B99811-F933-4C37-A35A-99A2CA64969B}" destId="{666719B0-9CDA-4D08-AC0D-F6CF949BBD5F}" srcOrd="0" destOrd="0" presId="urn:microsoft.com/office/officeart/2005/8/layout/vList6"/>
    <dgm:cxn modelId="{F2C4C908-91EB-4416-9605-BB98A29E34C8}" type="presParOf" srcId="{9FB16CA4-9956-4D8D-9F4E-A2A84AE941CC}" destId="{D21950E9-4A9D-4F8E-B050-931AC955DB68}" srcOrd="0" destOrd="0" presId="urn:microsoft.com/office/officeart/2005/8/layout/vList6"/>
    <dgm:cxn modelId="{9425CFB3-01AD-494F-B002-A84EEA14B66F}" type="presParOf" srcId="{D21950E9-4A9D-4F8E-B050-931AC955DB68}" destId="{666719B0-9CDA-4D08-AC0D-F6CF949BBD5F}" srcOrd="0" destOrd="0" presId="urn:microsoft.com/office/officeart/2005/8/layout/vList6"/>
    <dgm:cxn modelId="{D058EBC3-5E94-4E5D-B2F4-468F8313DA4D}" type="presParOf" srcId="{D21950E9-4A9D-4F8E-B050-931AC955DB68}" destId="{0434DB9A-1E53-4000-BD97-73793B47F73C}" srcOrd="1" destOrd="0" presId="urn:microsoft.com/office/officeart/2005/8/layout/vList6"/>
    <dgm:cxn modelId="{C7EC84DB-61CB-4E4A-976E-88D4AF36049F}" type="presParOf" srcId="{9FB16CA4-9956-4D8D-9F4E-A2A84AE941CC}" destId="{481D999A-4EA2-4D5C-BC5E-B98C0CBFF81C}" srcOrd="1" destOrd="0" presId="urn:microsoft.com/office/officeart/2005/8/layout/vList6"/>
    <dgm:cxn modelId="{926A1832-DCC3-40C6-88C8-860979F24FAC}" type="presParOf" srcId="{9FB16CA4-9956-4D8D-9F4E-A2A84AE941CC}" destId="{15EA6C75-4FA2-4ABF-8144-53F6A2F3335C}" srcOrd="2" destOrd="0" presId="urn:microsoft.com/office/officeart/2005/8/layout/vList6"/>
    <dgm:cxn modelId="{572CEBA0-06A4-4407-AA0B-82AB7C5708C3}" type="presParOf" srcId="{15EA6C75-4FA2-4ABF-8144-53F6A2F3335C}" destId="{4B53BD4A-7011-45A0-A1A3-20152E67888B}" srcOrd="0" destOrd="0" presId="urn:microsoft.com/office/officeart/2005/8/layout/vList6"/>
    <dgm:cxn modelId="{D197828E-7817-4B5B-A4F0-51EE6D4E7410}" type="presParOf" srcId="{15EA6C75-4FA2-4ABF-8144-53F6A2F3335C}" destId="{B5FE0A08-ED48-4ADE-965E-D17CAAE7338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F21757-CA12-45B2-9B64-EEF69E08C1E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8FE38F84-FDE1-47BD-B18A-D7A166F28751}">
      <dgm:prSet phldrT="[Testo]" phldr="0" custT="1"/>
      <dgm:spPr/>
      <dgm:t>
        <a:bodyPr/>
        <a:lstStyle/>
        <a:p>
          <a:pPr rtl="0"/>
          <a:r>
            <a:rPr lang="it-IT" sz="1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rPr>
            <a:t>Sterilizzazione effetti TFR:</a:t>
          </a:r>
          <a:r>
            <a:rPr lang="it-IT" sz="1400" b="1" dirty="0">
              <a:latin typeface="Cambria" panose="02040503050406030204" pitchFamily="18" charset="0"/>
              <a:ea typeface="Cambria" panose="02040503050406030204" pitchFamily="18" charset="0"/>
            </a:rPr>
            <a:t> </a:t>
          </a:r>
          <a:r>
            <a:rPr lang="it-IT" sz="1400" dirty="0">
              <a:latin typeface="Cambria" panose="02040503050406030204" pitchFamily="18" charset="0"/>
              <a:ea typeface="Cambria" panose="02040503050406030204" pitchFamily="18" charset="0"/>
            </a:rPr>
            <a:t> meccanismo in virtù del quale la retribuzione lorda viene prima ridotta in misura corrispondente al contributo soppresso del 2,5% ,lasciando invariata la retribuzione netta e poi incrementata con un importo pari alla riduzione</a:t>
          </a:r>
        </a:p>
      </dgm:t>
    </dgm:pt>
    <dgm:pt modelId="{A5A54E4E-91A0-4097-8481-031E30747A2C}" type="parTrans" cxnId="{BE2D6D66-0B09-423F-8251-4D73A01A1D4E}">
      <dgm:prSet/>
      <dgm:spPr/>
      <dgm:t>
        <a:bodyPr/>
        <a:lstStyle/>
        <a:p>
          <a:endParaRPr lang="it-IT"/>
        </a:p>
      </dgm:t>
    </dgm:pt>
    <dgm:pt modelId="{7D6FE475-121B-4C19-95E5-F3512823751A}" type="sibTrans" cxnId="{BE2D6D66-0B09-423F-8251-4D73A01A1D4E}">
      <dgm:prSet/>
      <dgm:spPr/>
      <dgm:t>
        <a:bodyPr/>
        <a:lstStyle/>
        <a:p>
          <a:endParaRPr lang="it-IT"/>
        </a:p>
      </dgm:t>
    </dgm:pt>
    <dgm:pt modelId="{B1D56700-F33D-4770-83B3-2C5BABE81B7E}">
      <dgm:prSet phldrT="[Testo]" phldr="0" custT="1"/>
      <dgm:spPr/>
      <dgm:t>
        <a:bodyPr/>
        <a:lstStyle/>
        <a:p>
          <a:pPr rtl="0"/>
          <a:r>
            <a:rPr lang="it-IT" sz="1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rPr>
            <a:t>Contributo IVS</a:t>
          </a:r>
          <a:r>
            <a:rPr lang="it-IT" sz="1400" b="1" dirty="0">
              <a:latin typeface="Cambria" panose="02040503050406030204" pitchFamily="18" charset="0"/>
              <a:ea typeface="Cambria" panose="02040503050406030204" pitchFamily="18" charset="0"/>
            </a:rPr>
            <a:t> : </a:t>
          </a:r>
          <a:r>
            <a:rPr lang="it-IT" sz="1400" b="0" dirty="0">
              <a:latin typeface="Cambria" panose="02040503050406030204" pitchFamily="18" charset="0"/>
              <a:ea typeface="Cambria" panose="02040503050406030204" pitchFamily="18" charset="0"/>
            </a:rPr>
            <a:t>H</a:t>
          </a:r>
          <a:r>
            <a:rPr lang="it-IT" sz="1400" b="1" dirty="0">
              <a:latin typeface="Cambria" panose="02040503050406030204" pitchFamily="18" charset="0"/>
              <a:ea typeface="Cambria" panose="02040503050406030204" pitchFamily="18" charset="0"/>
            </a:rPr>
            <a:t>a </a:t>
          </a:r>
          <a:r>
            <a:rPr lang="it-IT" sz="1400" b="0" dirty="0">
              <a:latin typeface="Cambria" panose="02040503050406030204" pitchFamily="18" charset="0"/>
              <a:ea typeface="Cambria" panose="02040503050406030204" pitchFamily="18" charset="0"/>
            </a:rPr>
            <a:t>l'obiettivo di finanziare spese che l'INPS sostiene per le prestazioni economiche riconosciute nei casi di anzianità, morte o inabilità del lavoratore dipendente  nel settore privato. La percentuale  varia in base alla retribuzione imponibile mensile</a:t>
          </a:r>
        </a:p>
      </dgm:t>
    </dgm:pt>
    <dgm:pt modelId="{EAD96733-6AF9-47A2-BCBE-C295BBF00CF2}" type="parTrans" cxnId="{433E0A85-014C-4A92-8124-CF8B8980A4A0}">
      <dgm:prSet/>
      <dgm:spPr/>
      <dgm:t>
        <a:bodyPr/>
        <a:lstStyle/>
        <a:p>
          <a:endParaRPr lang="it-IT"/>
        </a:p>
      </dgm:t>
    </dgm:pt>
    <dgm:pt modelId="{4214575F-5C21-42FF-A685-0D54CD8FB56F}" type="sibTrans" cxnId="{433E0A85-014C-4A92-8124-CF8B8980A4A0}">
      <dgm:prSet/>
      <dgm:spPr/>
      <dgm:t>
        <a:bodyPr/>
        <a:lstStyle/>
        <a:p>
          <a:endParaRPr lang="it-IT"/>
        </a:p>
      </dgm:t>
    </dgm:pt>
    <dgm:pt modelId="{4A91782D-42A4-4AF6-BD58-FF6BA705E67D}">
      <dgm:prSet phldrT="[Testo]" phldr="0" custT="1"/>
      <dgm:spPr/>
      <dgm:t>
        <a:bodyPr/>
        <a:lstStyle/>
        <a:p>
          <a:pPr rtl="0"/>
          <a:r>
            <a:rPr lang="it-IT" sz="1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rPr>
            <a:t>Trattenute sindacali</a:t>
          </a:r>
          <a:r>
            <a:rPr lang="it-IT" sz="1400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it-IT" sz="1400" dirty="0">
              <a:latin typeface="Cambria" panose="02040503050406030204" pitchFamily="18" charset="0"/>
              <a:ea typeface="Cambria" panose="02040503050406030204" pitchFamily="18" charset="0"/>
            </a:rPr>
            <a:t>: quota di retribuzione  che il datore gira al sindacato cui è iscritto il lavoratore</a:t>
          </a:r>
        </a:p>
      </dgm:t>
    </dgm:pt>
    <dgm:pt modelId="{0F7212F0-DA7B-42E6-AE23-091D559317E1}" type="parTrans" cxnId="{C38658BF-2AB7-4F07-B3D0-9074B9ABF676}">
      <dgm:prSet/>
      <dgm:spPr/>
      <dgm:t>
        <a:bodyPr/>
        <a:lstStyle/>
        <a:p>
          <a:endParaRPr lang="it-IT"/>
        </a:p>
      </dgm:t>
    </dgm:pt>
    <dgm:pt modelId="{9EEF2050-7D57-4EAC-A501-BBACC4B6C9C2}" type="sibTrans" cxnId="{C38658BF-2AB7-4F07-B3D0-9074B9ABF676}">
      <dgm:prSet/>
      <dgm:spPr/>
      <dgm:t>
        <a:bodyPr/>
        <a:lstStyle/>
        <a:p>
          <a:endParaRPr lang="it-IT"/>
        </a:p>
      </dgm:t>
    </dgm:pt>
    <dgm:pt modelId="{F3E7A9E0-F21F-4B6F-8D82-8FFA3C80FF34}" type="pres">
      <dgm:prSet presAssocID="{06F21757-CA12-45B2-9B64-EEF69E08C1E5}" presName="compositeShape" presStyleCnt="0">
        <dgm:presLayoutVars>
          <dgm:dir/>
          <dgm:resizeHandles/>
        </dgm:presLayoutVars>
      </dgm:prSet>
      <dgm:spPr/>
    </dgm:pt>
    <dgm:pt modelId="{672A0BA7-7890-4B36-9489-B67A54D9BAE5}" type="pres">
      <dgm:prSet presAssocID="{06F21757-CA12-45B2-9B64-EEF69E08C1E5}" presName="pyramid" presStyleLbl="node1" presStyleIdx="0" presStyleCnt="1"/>
      <dgm:spPr/>
    </dgm:pt>
    <dgm:pt modelId="{46E3506C-A184-45D3-A85F-D53F950CE1B4}" type="pres">
      <dgm:prSet presAssocID="{06F21757-CA12-45B2-9B64-EEF69E08C1E5}" presName="theList" presStyleCnt="0"/>
      <dgm:spPr/>
    </dgm:pt>
    <dgm:pt modelId="{640404AA-0671-42DA-8756-BA932A6445B8}" type="pres">
      <dgm:prSet presAssocID="{8FE38F84-FDE1-47BD-B18A-D7A166F28751}" presName="aNode" presStyleLbl="fgAcc1" presStyleIdx="0" presStyleCnt="3" custScaleY="115790">
        <dgm:presLayoutVars>
          <dgm:bulletEnabled val="1"/>
        </dgm:presLayoutVars>
      </dgm:prSet>
      <dgm:spPr/>
    </dgm:pt>
    <dgm:pt modelId="{8FC52417-2C16-439D-B245-FB1986629FA2}" type="pres">
      <dgm:prSet presAssocID="{8FE38F84-FDE1-47BD-B18A-D7A166F28751}" presName="aSpace" presStyleCnt="0"/>
      <dgm:spPr/>
    </dgm:pt>
    <dgm:pt modelId="{19D83B71-0608-4252-A43B-B4EC1602A6F4}" type="pres">
      <dgm:prSet presAssocID="{B1D56700-F33D-4770-83B3-2C5BABE81B7E}" presName="aNode" presStyleLbl="fgAcc1" presStyleIdx="1" presStyleCnt="3" custScaleY="116233">
        <dgm:presLayoutVars>
          <dgm:bulletEnabled val="1"/>
        </dgm:presLayoutVars>
      </dgm:prSet>
      <dgm:spPr/>
    </dgm:pt>
    <dgm:pt modelId="{A7B9D60A-1807-4BA5-85F0-BD4893C26EF9}" type="pres">
      <dgm:prSet presAssocID="{B1D56700-F33D-4770-83B3-2C5BABE81B7E}" presName="aSpace" presStyleCnt="0"/>
      <dgm:spPr/>
    </dgm:pt>
    <dgm:pt modelId="{31251906-AE81-4C7E-BBE0-89C8DD714FCD}" type="pres">
      <dgm:prSet presAssocID="{4A91782D-42A4-4AF6-BD58-FF6BA705E67D}" presName="aNode" presStyleLbl="fgAcc1" presStyleIdx="2" presStyleCnt="3">
        <dgm:presLayoutVars>
          <dgm:bulletEnabled val="1"/>
        </dgm:presLayoutVars>
      </dgm:prSet>
      <dgm:spPr/>
    </dgm:pt>
    <dgm:pt modelId="{2D44D9D9-9022-41C6-9E67-C1661BEC8F10}" type="pres">
      <dgm:prSet presAssocID="{4A91782D-42A4-4AF6-BD58-FF6BA705E67D}" presName="aSpace" presStyleCnt="0"/>
      <dgm:spPr/>
    </dgm:pt>
  </dgm:ptLst>
  <dgm:cxnLst>
    <dgm:cxn modelId="{36201032-572E-47D5-AB2B-AEF8C20BB021}" type="presOf" srcId="{B1D56700-F33D-4770-83B3-2C5BABE81B7E}" destId="{19D83B71-0608-4252-A43B-B4EC1602A6F4}" srcOrd="0" destOrd="0" presId="urn:microsoft.com/office/officeart/2005/8/layout/pyramid2"/>
    <dgm:cxn modelId="{BE2D6D66-0B09-423F-8251-4D73A01A1D4E}" srcId="{06F21757-CA12-45B2-9B64-EEF69E08C1E5}" destId="{8FE38F84-FDE1-47BD-B18A-D7A166F28751}" srcOrd="0" destOrd="0" parTransId="{A5A54E4E-91A0-4097-8481-031E30747A2C}" sibTransId="{7D6FE475-121B-4C19-95E5-F3512823751A}"/>
    <dgm:cxn modelId="{C15F666E-02B6-45E2-B166-02BBE7F158AE}" type="presOf" srcId="{06F21757-CA12-45B2-9B64-EEF69E08C1E5}" destId="{F3E7A9E0-F21F-4B6F-8D82-8FFA3C80FF34}" srcOrd="0" destOrd="0" presId="urn:microsoft.com/office/officeart/2005/8/layout/pyramid2"/>
    <dgm:cxn modelId="{83D78770-3E29-47ED-AD92-404BDBDF2D74}" type="presOf" srcId="{8FE38F84-FDE1-47BD-B18A-D7A166F28751}" destId="{640404AA-0671-42DA-8756-BA932A6445B8}" srcOrd="0" destOrd="0" presId="urn:microsoft.com/office/officeart/2005/8/layout/pyramid2"/>
    <dgm:cxn modelId="{433E0A85-014C-4A92-8124-CF8B8980A4A0}" srcId="{06F21757-CA12-45B2-9B64-EEF69E08C1E5}" destId="{B1D56700-F33D-4770-83B3-2C5BABE81B7E}" srcOrd="1" destOrd="0" parTransId="{EAD96733-6AF9-47A2-BCBE-C295BBF00CF2}" sibTransId="{4214575F-5C21-42FF-A685-0D54CD8FB56F}"/>
    <dgm:cxn modelId="{B31609BD-E674-4985-A29B-C7DC3A40012F}" type="presOf" srcId="{4A91782D-42A4-4AF6-BD58-FF6BA705E67D}" destId="{31251906-AE81-4C7E-BBE0-89C8DD714FCD}" srcOrd="0" destOrd="0" presId="urn:microsoft.com/office/officeart/2005/8/layout/pyramid2"/>
    <dgm:cxn modelId="{C38658BF-2AB7-4F07-B3D0-9074B9ABF676}" srcId="{06F21757-CA12-45B2-9B64-EEF69E08C1E5}" destId="{4A91782D-42A4-4AF6-BD58-FF6BA705E67D}" srcOrd="2" destOrd="0" parTransId="{0F7212F0-DA7B-42E6-AE23-091D559317E1}" sibTransId="{9EEF2050-7D57-4EAC-A501-BBACC4B6C9C2}"/>
    <dgm:cxn modelId="{F1E20146-69E1-4115-8BC9-62D072726CFD}" type="presParOf" srcId="{F3E7A9E0-F21F-4B6F-8D82-8FFA3C80FF34}" destId="{672A0BA7-7890-4B36-9489-B67A54D9BAE5}" srcOrd="0" destOrd="0" presId="urn:microsoft.com/office/officeart/2005/8/layout/pyramid2"/>
    <dgm:cxn modelId="{C7C2A0ED-3791-4AE3-89EE-4C4E0AD4DA8D}" type="presParOf" srcId="{F3E7A9E0-F21F-4B6F-8D82-8FFA3C80FF34}" destId="{46E3506C-A184-45D3-A85F-D53F950CE1B4}" srcOrd="1" destOrd="0" presId="urn:microsoft.com/office/officeart/2005/8/layout/pyramid2"/>
    <dgm:cxn modelId="{B8FC9507-D44A-4E80-8C44-F7AA20566018}" type="presParOf" srcId="{46E3506C-A184-45D3-A85F-D53F950CE1B4}" destId="{640404AA-0671-42DA-8756-BA932A6445B8}" srcOrd="0" destOrd="0" presId="urn:microsoft.com/office/officeart/2005/8/layout/pyramid2"/>
    <dgm:cxn modelId="{32A14F3B-AC58-4080-AB02-7D51A50191D1}" type="presParOf" srcId="{46E3506C-A184-45D3-A85F-D53F950CE1B4}" destId="{8FC52417-2C16-439D-B245-FB1986629FA2}" srcOrd="1" destOrd="0" presId="urn:microsoft.com/office/officeart/2005/8/layout/pyramid2"/>
    <dgm:cxn modelId="{1F9E319B-A87D-4CE5-A2DE-CBBEC67680FF}" type="presParOf" srcId="{46E3506C-A184-45D3-A85F-D53F950CE1B4}" destId="{19D83B71-0608-4252-A43B-B4EC1602A6F4}" srcOrd="2" destOrd="0" presId="urn:microsoft.com/office/officeart/2005/8/layout/pyramid2"/>
    <dgm:cxn modelId="{F5D81CC4-F3DE-4F16-8011-9723A88D728F}" type="presParOf" srcId="{46E3506C-A184-45D3-A85F-D53F950CE1B4}" destId="{A7B9D60A-1807-4BA5-85F0-BD4893C26EF9}" srcOrd="3" destOrd="0" presId="urn:microsoft.com/office/officeart/2005/8/layout/pyramid2"/>
    <dgm:cxn modelId="{5DD9DB67-B9FE-4CB3-AF08-FE6D6D2CFD88}" type="presParOf" srcId="{46E3506C-A184-45D3-A85F-D53F950CE1B4}" destId="{31251906-AE81-4C7E-BBE0-89C8DD714FCD}" srcOrd="4" destOrd="0" presId="urn:microsoft.com/office/officeart/2005/8/layout/pyramid2"/>
    <dgm:cxn modelId="{C09E6801-8B0D-442B-B77B-0F034A2D6238}" type="presParOf" srcId="{46E3506C-A184-45D3-A85F-D53F950CE1B4}" destId="{2D44D9D9-9022-41C6-9E67-C1661BEC8F1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F633DC-470F-46B5-AE51-2F69C399ABF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2_3" csCatId="accent2" phldr="1"/>
      <dgm:spPr/>
    </dgm:pt>
    <dgm:pt modelId="{49D6B3F7-B96B-472B-99BF-FA5EE6B41D23}">
      <dgm:prSet phldrT="[Testo]" phldr="0"/>
      <dgm:spPr/>
      <dgm:t>
        <a:bodyPr/>
        <a:lstStyle/>
        <a:p>
          <a:pPr rtl="0"/>
          <a:r>
            <a:rPr lang="it-IT" dirty="0">
              <a:latin typeface="Calibri"/>
              <a:ea typeface="Cambria"/>
              <a:cs typeface="Calibri"/>
            </a:rPr>
            <a:t>Addizionale regionale IRPEF : imposta che si applica al reddito complessivo  determinato ai fini dell'IRPEF . L'aliquota  si applica nella misura base dell'1,23 % e ciascuna  regione può aumentare o diminuire nel limiti fissati dalla legge statale.</a:t>
          </a:r>
        </a:p>
      </dgm:t>
    </dgm:pt>
    <dgm:pt modelId="{4528E513-F1FF-4919-A0AA-553760144263}" type="parTrans" cxnId="{03FDA8E4-14D1-4CB3-B4DF-F8A56BAA2944}">
      <dgm:prSet/>
      <dgm:spPr/>
      <dgm:t>
        <a:bodyPr/>
        <a:lstStyle/>
        <a:p>
          <a:endParaRPr lang="it-IT"/>
        </a:p>
      </dgm:t>
    </dgm:pt>
    <dgm:pt modelId="{71F56E79-94DB-45E5-8B01-BCF8DD5CCAC5}" type="sibTrans" cxnId="{03FDA8E4-14D1-4CB3-B4DF-F8A56BAA2944}">
      <dgm:prSet/>
      <dgm:spPr/>
      <dgm:t>
        <a:bodyPr/>
        <a:lstStyle/>
        <a:p>
          <a:endParaRPr lang="it-IT"/>
        </a:p>
      </dgm:t>
    </dgm:pt>
    <dgm:pt modelId="{A302BA6B-6B04-4D7B-85CA-3EFE046551F1}">
      <dgm:prSet phldrT="[Testo]" phldr="0"/>
      <dgm:spPr/>
      <dgm:t>
        <a:bodyPr/>
        <a:lstStyle/>
        <a:p>
          <a:pPr rtl="0"/>
          <a:r>
            <a:rPr lang="it-IT" dirty="0">
              <a:latin typeface="Calibri Light" panose="020F0302020204030204"/>
            </a:rPr>
            <a:t>Addizionale comunale: è facoltà di ogni singolo comune statuirla e in che misura nel limite massimo </a:t>
          </a:r>
          <a:r>
            <a:rPr lang="it-IT" dirty="0" err="1">
              <a:latin typeface="Calibri Light" panose="020F0302020204030204"/>
            </a:rPr>
            <a:t>edllo</a:t>
          </a:r>
          <a:r>
            <a:rPr lang="it-IT" dirty="0">
              <a:latin typeface="Calibri Light" panose="020F0302020204030204"/>
            </a:rPr>
            <a:t> 0,8%</a:t>
          </a:r>
          <a:endParaRPr lang="it-IT" dirty="0"/>
        </a:p>
      </dgm:t>
    </dgm:pt>
    <dgm:pt modelId="{FDEEB8D5-0E7B-4607-8951-67FD49510AEA}" type="parTrans" cxnId="{8409F9CD-086F-474A-B26D-17E6FBD10009}">
      <dgm:prSet/>
      <dgm:spPr/>
      <dgm:t>
        <a:bodyPr/>
        <a:lstStyle/>
        <a:p>
          <a:endParaRPr lang="it-IT"/>
        </a:p>
      </dgm:t>
    </dgm:pt>
    <dgm:pt modelId="{E77B5676-AB4E-4740-BD33-CE92D4E8E9FC}" type="sibTrans" cxnId="{8409F9CD-086F-474A-B26D-17E6FBD10009}">
      <dgm:prSet/>
      <dgm:spPr/>
      <dgm:t>
        <a:bodyPr/>
        <a:lstStyle/>
        <a:p>
          <a:endParaRPr lang="it-IT"/>
        </a:p>
      </dgm:t>
    </dgm:pt>
    <dgm:pt modelId="{590DC320-F573-4311-85F3-FE20874C6464}">
      <dgm:prSet phldrT="[Testo]" phldr="0"/>
      <dgm:spPr/>
      <dgm:t>
        <a:bodyPr/>
        <a:lstStyle/>
        <a:p>
          <a:pPr rtl="0"/>
          <a:r>
            <a:rPr lang="it-IT" b="1">
              <a:solidFill>
                <a:srgbClr val="00B050"/>
              </a:solidFill>
              <a:latin typeface="Cambria"/>
              <a:ea typeface="Cambria"/>
            </a:rPr>
            <a:t>Conguagli fiscali</a:t>
          </a:r>
        </a:p>
      </dgm:t>
    </dgm:pt>
    <dgm:pt modelId="{C226789D-CB5F-4B94-BB30-18A5784F43AD}" type="parTrans" cxnId="{266AE7B4-BEE4-4281-BAF2-6F2E6E9CF1BD}">
      <dgm:prSet/>
      <dgm:spPr/>
      <dgm:t>
        <a:bodyPr/>
        <a:lstStyle/>
        <a:p>
          <a:endParaRPr lang="it-IT"/>
        </a:p>
      </dgm:t>
    </dgm:pt>
    <dgm:pt modelId="{F9F06951-6D79-44FE-848B-5B1C20B25B07}" type="sibTrans" cxnId="{266AE7B4-BEE4-4281-BAF2-6F2E6E9CF1BD}">
      <dgm:prSet/>
      <dgm:spPr/>
      <dgm:t>
        <a:bodyPr/>
        <a:lstStyle/>
        <a:p>
          <a:endParaRPr lang="it-IT"/>
        </a:p>
      </dgm:t>
    </dgm:pt>
    <dgm:pt modelId="{B7DC0D3B-0253-48A6-9F1D-8A5CA975D662}" type="pres">
      <dgm:prSet presAssocID="{36F633DC-470F-46B5-AE51-2F69C399ABF0}" presName="Name0" presStyleCnt="0">
        <dgm:presLayoutVars>
          <dgm:dir/>
          <dgm:resizeHandles val="exact"/>
        </dgm:presLayoutVars>
      </dgm:prSet>
      <dgm:spPr/>
    </dgm:pt>
    <dgm:pt modelId="{22E40983-09AC-4633-9D93-69109E1A125E}" type="pres">
      <dgm:prSet presAssocID="{36F633DC-470F-46B5-AE51-2F69C399ABF0}" presName="vNodes" presStyleCnt="0"/>
      <dgm:spPr/>
    </dgm:pt>
    <dgm:pt modelId="{51A2FD65-12B1-4EAA-9E29-02983CCDA850}" type="pres">
      <dgm:prSet presAssocID="{49D6B3F7-B96B-472B-99BF-FA5EE6B41D23}" presName="node" presStyleLbl="node1" presStyleIdx="0" presStyleCnt="3" custScaleX="395160">
        <dgm:presLayoutVars>
          <dgm:bulletEnabled val="1"/>
        </dgm:presLayoutVars>
      </dgm:prSet>
      <dgm:spPr/>
    </dgm:pt>
    <dgm:pt modelId="{CE49BA86-360E-46E8-879F-8A85712D3601}" type="pres">
      <dgm:prSet presAssocID="{71F56E79-94DB-45E5-8B01-BCF8DD5CCAC5}" presName="spacerT" presStyleCnt="0"/>
      <dgm:spPr/>
    </dgm:pt>
    <dgm:pt modelId="{BC8BB2F5-56DC-4F67-A92D-B23E6534BF7B}" type="pres">
      <dgm:prSet presAssocID="{71F56E79-94DB-45E5-8B01-BCF8DD5CCAC5}" presName="sibTrans" presStyleLbl="sibTrans2D1" presStyleIdx="0" presStyleCnt="2"/>
      <dgm:spPr/>
    </dgm:pt>
    <dgm:pt modelId="{73F3ADFB-0979-482D-812E-0446F4C375D9}" type="pres">
      <dgm:prSet presAssocID="{71F56E79-94DB-45E5-8B01-BCF8DD5CCAC5}" presName="spacerB" presStyleCnt="0"/>
      <dgm:spPr/>
    </dgm:pt>
    <dgm:pt modelId="{8D44DF8D-CDFA-4C2B-AF3E-8388BE608283}" type="pres">
      <dgm:prSet presAssocID="{A302BA6B-6B04-4D7B-85CA-3EFE046551F1}" presName="node" presStyleLbl="node1" presStyleIdx="1" presStyleCnt="3" custScaleX="290608">
        <dgm:presLayoutVars>
          <dgm:bulletEnabled val="1"/>
        </dgm:presLayoutVars>
      </dgm:prSet>
      <dgm:spPr/>
    </dgm:pt>
    <dgm:pt modelId="{8CB8872A-3FC2-4DBA-858F-25E8BBF99C99}" type="pres">
      <dgm:prSet presAssocID="{36F633DC-470F-46B5-AE51-2F69C399ABF0}" presName="sibTransLast" presStyleLbl="sibTrans2D1" presStyleIdx="1" presStyleCnt="2" custAng="21574271" custFlipHor="0" custScaleX="252098" custScaleY="76748" custLinFactX="-102350" custLinFactNeighborX="-200000" custLinFactNeighborY="413"/>
      <dgm:spPr/>
    </dgm:pt>
    <dgm:pt modelId="{3E4DD60A-332B-4DE0-9776-EAE536DB2622}" type="pres">
      <dgm:prSet presAssocID="{36F633DC-470F-46B5-AE51-2F69C399ABF0}" presName="connectorText" presStyleLbl="sibTrans2D1" presStyleIdx="1" presStyleCnt="2"/>
      <dgm:spPr/>
    </dgm:pt>
    <dgm:pt modelId="{B8B3EB87-5D5A-4C14-80BA-6ACEC73E7F94}" type="pres">
      <dgm:prSet presAssocID="{36F633DC-470F-46B5-AE51-2F69C399ABF0}" presName="lastNode" presStyleLbl="node1" presStyleIdx="2" presStyleCnt="3" custLinFactX="-9453" custLinFactNeighborX="-100000" custLinFactNeighborY="-638">
        <dgm:presLayoutVars>
          <dgm:bulletEnabled val="1"/>
        </dgm:presLayoutVars>
      </dgm:prSet>
      <dgm:spPr/>
    </dgm:pt>
  </dgm:ptLst>
  <dgm:cxnLst>
    <dgm:cxn modelId="{7B8C5F10-9A25-4F7C-AFA6-B70C5049C10C}" type="presOf" srcId="{71F56E79-94DB-45E5-8B01-BCF8DD5CCAC5}" destId="{BC8BB2F5-56DC-4F67-A92D-B23E6534BF7B}" srcOrd="0" destOrd="0" presId="urn:microsoft.com/office/officeart/2005/8/layout/equation2"/>
    <dgm:cxn modelId="{FE98C72F-B08D-4E61-B326-4AA1B58F88B5}" type="presOf" srcId="{E77B5676-AB4E-4740-BD33-CE92D4E8E9FC}" destId="{8CB8872A-3FC2-4DBA-858F-25E8BBF99C99}" srcOrd="0" destOrd="0" presId="urn:microsoft.com/office/officeart/2005/8/layout/equation2"/>
    <dgm:cxn modelId="{70838B31-030F-4ADF-9308-6DB8AD2E239A}" type="presOf" srcId="{36F633DC-470F-46B5-AE51-2F69C399ABF0}" destId="{B7DC0D3B-0253-48A6-9F1D-8A5CA975D662}" srcOrd="0" destOrd="0" presId="urn:microsoft.com/office/officeart/2005/8/layout/equation2"/>
    <dgm:cxn modelId="{4DBF663F-251A-430A-ADE3-A891E6AE2E76}" type="presOf" srcId="{A302BA6B-6B04-4D7B-85CA-3EFE046551F1}" destId="{8D44DF8D-CDFA-4C2B-AF3E-8388BE608283}" srcOrd="0" destOrd="0" presId="urn:microsoft.com/office/officeart/2005/8/layout/equation2"/>
    <dgm:cxn modelId="{5DBF0490-ABA1-4A0C-B81E-07F7110C0428}" type="presOf" srcId="{E77B5676-AB4E-4740-BD33-CE92D4E8E9FC}" destId="{3E4DD60A-332B-4DE0-9776-EAE536DB2622}" srcOrd="1" destOrd="0" presId="urn:microsoft.com/office/officeart/2005/8/layout/equation2"/>
    <dgm:cxn modelId="{266AE7B4-BEE4-4281-BAF2-6F2E6E9CF1BD}" srcId="{36F633DC-470F-46B5-AE51-2F69C399ABF0}" destId="{590DC320-F573-4311-85F3-FE20874C6464}" srcOrd="2" destOrd="0" parTransId="{C226789D-CB5F-4B94-BB30-18A5784F43AD}" sibTransId="{F9F06951-6D79-44FE-848B-5B1C20B25B07}"/>
    <dgm:cxn modelId="{8409F9CD-086F-474A-B26D-17E6FBD10009}" srcId="{36F633DC-470F-46B5-AE51-2F69C399ABF0}" destId="{A302BA6B-6B04-4D7B-85CA-3EFE046551F1}" srcOrd="1" destOrd="0" parTransId="{FDEEB8D5-0E7B-4607-8951-67FD49510AEA}" sibTransId="{E77B5676-AB4E-4740-BD33-CE92D4E8E9FC}"/>
    <dgm:cxn modelId="{7BAD85D2-23AC-4CCB-8406-915EB6D8242B}" type="presOf" srcId="{590DC320-F573-4311-85F3-FE20874C6464}" destId="{B8B3EB87-5D5A-4C14-80BA-6ACEC73E7F94}" srcOrd="0" destOrd="0" presId="urn:microsoft.com/office/officeart/2005/8/layout/equation2"/>
    <dgm:cxn modelId="{49358EE0-79B9-45E6-B3C0-B4A55FA5DB7C}" type="presOf" srcId="{49D6B3F7-B96B-472B-99BF-FA5EE6B41D23}" destId="{51A2FD65-12B1-4EAA-9E29-02983CCDA850}" srcOrd="0" destOrd="0" presId="urn:microsoft.com/office/officeart/2005/8/layout/equation2"/>
    <dgm:cxn modelId="{03FDA8E4-14D1-4CB3-B4DF-F8A56BAA2944}" srcId="{36F633DC-470F-46B5-AE51-2F69C399ABF0}" destId="{49D6B3F7-B96B-472B-99BF-FA5EE6B41D23}" srcOrd="0" destOrd="0" parTransId="{4528E513-F1FF-4919-A0AA-553760144263}" sibTransId="{71F56E79-94DB-45E5-8B01-BCF8DD5CCAC5}"/>
    <dgm:cxn modelId="{E3F47639-4323-4359-A2B2-661E29FF587E}" type="presParOf" srcId="{B7DC0D3B-0253-48A6-9F1D-8A5CA975D662}" destId="{22E40983-09AC-4633-9D93-69109E1A125E}" srcOrd="0" destOrd="0" presId="urn:microsoft.com/office/officeart/2005/8/layout/equation2"/>
    <dgm:cxn modelId="{22C03DBA-0D64-4758-8AFB-2AE9D2959D24}" type="presParOf" srcId="{22E40983-09AC-4633-9D93-69109E1A125E}" destId="{51A2FD65-12B1-4EAA-9E29-02983CCDA850}" srcOrd="0" destOrd="0" presId="urn:microsoft.com/office/officeart/2005/8/layout/equation2"/>
    <dgm:cxn modelId="{6465284C-8AA1-4001-9F67-8FE010611648}" type="presParOf" srcId="{22E40983-09AC-4633-9D93-69109E1A125E}" destId="{CE49BA86-360E-46E8-879F-8A85712D3601}" srcOrd="1" destOrd="0" presId="urn:microsoft.com/office/officeart/2005/8/layout/equation2"/>
    <dgm:cxn modelId="{CEFEDB3A-690C-4863-A1AD-1E10B022A411}" type="presParOf" srcId="{22E40983-09AC-4633-9D93-69109E1A125E}" destId="{BC8BB2F5-56DC-4F67-A92D-B23E6534BF7B}" srcOrd="2" destOrd="0" presId="urn:microsoft.com/office/officeart/2005/8/layout/equation2"/>
    <dgm:cxn modelId="{EE1503E7-25F0-4588-8EFD-511742333F07}" type="presParOf" srcId="{22E40983-09AC-4633-9D93-69109E1A125E}" destId="{73F3ADFB-0979-482D-812E-0446F4C375D9}" srcOrd="3" destOrd="0" presId="urn:microsoft.com/office/officeart/2005/8/layout/equation2"/>
    <dgm:cxn modelId="{1F2EBF6E-6EC4-4A65-9069-82D3444AB3AB}" type="presParOf" srcId="{22E40983-09AC-4633-9D93-69109E1A125E}" destId="{8D44DF8D-CDFA-4C2B-AF3E-8388BE608283}" srcOrd="4" destOrd="0" presId="urn:microsoft.com/office/officeart/2005/8/layout/equation2"/>
    <dgm:cxn modelId="{366526EF-F3C2-4E1A-AAB1-5D6E9E75F03C}" type="presParOf" srcId="{B7DC0D3B-0253-48A6-9F1D-8A5CA975D662}" destId="{8CB8872A-3FC2-4DBA-858F-25E8BBF99C99}" srcOrd="1" destOrd="0" presId="urn:microsoft.com/office/officeart/2005/8/layout/equation2"/>
    <dgm:cxn modelId="{4254240A-FB5C-429B-BA71-35638BB5E36D}" type="presParOf" srcId="{8CB8872A-3FC2-4DBA-858F-25E8BBF99C99}" destId="{3E4DD60A-332B-4DE0-9776-EAE536DB2622}" srcOrd="0" destOrd="0" presId="urn:microsoft.com/office/officeart/2005/8/layout/equation2"/>
    <dgm:cxn modelId="{422B781F-3279-43C2-8FF6-05228277D008}" type="presParOf" srcId="{B7DC0D3B-0253-48A6-9F1D-8A5CA975D662}" destId="{B8B3EB87-5D5A-4C14-80BA-6ACEC73E7F94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A2167A-98AA-4428-A468-F617A9EBD637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FFFB249B-99E3-456A-8485-71C390DE6196}">
      <dgm:prSet phldrT="[Testo]" phldr="0" custT="1"/>
      <dgm:spPr/>
      <dgm:t>
        <a:bodyPr/>
        <a:lstStyle/>
        <a:p>
          <a:pPr rtl="0"/>
          <a:r>
            <a:rPr lang="it-IT" sz="16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Viene ampliata la prima soglia di reddito cui si applica la detrazione che passa da 8.000 a 15.000 euro</a:t>
          </a:r>
        </a:p>
      </dgm:t>
    </dgm:pt>
    <dgm:pt modelId="{1E88A0C9-E1DA-4BCF-888F-0D28E2267357}" type="sibTrans" cxnId="{D7D74A3C-5E78-4190-9872-54FFF6093E0D}">
      <dgm:prSet/>
      <dgm:spPr/>
      <dgm:t>
        <a:bodyPr/>
        <a:lstStyle/>
        <a:p>
          <a:endParaRPr lang="it-IT"/>
        </a:p>
      </dgm:t>
    </dgm:pt>
    <dgm:pt modelId="{8EBC71F3-C6C2-49B0-96E5-5905FE522469}" type="parTrans" cxnId="{D7D74A3C-5E78-4190-9872-54FFF6093E0D}">
      <dgm:prSet/>
      <dgm:spPr/>
      <dgm:t>
        <a:bodyPr/>
        <a:lstStyle/>
        <a:p>
          <a:endParaRPr lang="it-IT"/>
        </a:p>
      </dgm:t>
    </dgm:pt>
    <dgm:pt modelId="{3F7FC0D5-6959-48D0-A87B-7884D367A05F}">
      <dgm:prSet phldrT="[Testo]" phldr="0" custT="1"/>
      <dgm:spPr/>
      <dgm:t>
        <a:bodyPr/>
        <a:lstStyle/>
        <a:p>
          <a:pPr rtl="0"/>
          <a:r>
            <a:rPr lang="it-IT" sz="16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La seconda soglia passa da 15.000 a 28.000 euro e viene modificata la modalità di calcolo della componente variabile che decresce all'aumentare del reddito</a:t>
          </a:r>
        </a:p>
      </dgm:t>
    </dgm:pt>
    <dgm:pt modelId="{4D07A646-144A-4A28-A5B9-641378DF1A47}" type="sibTrans" cxnId="{100CF749-7CB2-43C7-95DC-23907A9BA54C}">
      <dgm:prSet/>
      <dgm:spPr/>
      <dgm:t>
        <a:bodyPr/>
        <a:lstStyle/>
        <a:p>
          <a:endParaRPr lang="it-IT"/>
        </a:p>
      </dgm:t>
    </dgm:pt>
    <dgm:pt modelId="{E5B85AF3-AAA1-4AE2-A04C-6BE75E1CB648}" type="parTrans" cxnId="{100CF749-7CB2-43C7-95DC-23907A9BA54C}">
      <dgm:prSet/>
      <dgm:spPr/>
      <dgm:t>
        <a:bodyPr/>
        <a:lstStyle/>
        <a:p>
          <a:endParaRPr lang="it-IT"/>
        </a:p>
      </dgm:t>
    </dgm:pt>
    <dgm:pt modelId="{B1BAEDE9-C1E5-4E82-B2E8-098C9B8D0F05}">
      <dgm:prSet phldrT="[Testo]" phldr="0" custT="1"/>
      <dgm:spPr/>
      <dgm:t>
        <a:bodyPr/>
        <a:lstStyle/>
        <a:p>
          <a:pPr rtl="0"/>
          <a:r>
            <a:rPr lang="it-IT" sz="16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La terza soglia si abbassa da 55.000 a 50.000 euro e la detrazione massima per tali redditi è pari a 1910 euro, invece dei precedenti 978 euro</a:t>
          </a:r>
        </a:p>
      </dgm:t>
    </dgm:pt>
    <dgm:pt modelId="{2589C6B5-DE17-492A-B909-2EDD288FF799}" type="sibTrans" cxnId="{4EE4981F-E4DF-423F-B979-F80BD2956DE0}">
      <dgm:prSet/>
      <dgm:spPr/>
      <dgm:t>
        <a:bodyPr/>
        <a:lstStyle/>
        <a:p>
          <a:endParaRPr lang="it-IT"/>
        </a:p>
      </dgm:t>
    </dgm:pt>
    <dgm:pt modelId="{D681AF56-F993-4502-B348-D9C40DF9401A}" type="parTrans" cxnId="{4EE4981F-E4DF-423F-B979-F80BD2956DE0}">
      <dgm:prSet/>
      <dgm:spPr/>
      <dgm:t>
        <a:bodyPr/>
        <a:lstStyle/>
        <a:p>
          <a:endParaRPr lang="it-IT"/>
        </a:p>
      </dgm:t>
    </dgm:pt>
    <dgm:pt modelId="{ADFDF747-B741-4017-86C7-0F4F53416851}">
      <dgm:prSet phldrT="[Testo]" phldr="0" custT="1"/>
      <dgm:spPr/>
      <dgm:t>
        <a:bodyPr/>
        <a:lstStyle/>
        <a:p>
          <a:pPr rtl="0"/>
          <a:r>
            <a:rPr lang="it-IT" sz="16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E' stato previsto aumento di 65 euro della detrazione applicabile alla fascia di reddito compresa tra 25.000 e 35.000 euro</a:t>
          </a:r>
        </a:p>
      </dgm:t>
    </dgm:pt>
    <dgm:pt modelId="{AFE0857E-4E94-43AA-BB25-335BB8B4C9E0}" type="sibTrans" cxnId="{9B30EB11-8FB5-4665-A81B-6912EDEE7FC1}">
      <dgm:prSet/>
      <dgm:spPr/>
      <dgm:t>
        <a:bodyPr/>
        <a:lstStyle/>
        <a:p>
          <a:endParaRPr lang="it-IT"/>
        </a:p>
      </dgm:t>
    </dgm:pt>
    <dgm:pt modelId="{A1609182-99F9-4B9C-BF50-5A361DAECE1C}" type="parTrans" cxnId="{9B30EB11-8FB5-4665-A81B-6912EDEE7FC1}">
      <dgm:prSet/>
      <dgm:spPr/>
      <dgm:t>
        <a:bodyPr/>
        <a:lstStyle/>
        <a:p>
          <a:endParaRPr lang="it-IT"/>
        </a:p>
      </dgm:t>
    </dgm:pt>
    <dgm:pt modelId="{D7ACDAF5-D5E7-4036-AFF3-73948F0072F2}">
      <dgm:prSet phldrT="[Testo]" phldr="0" custT="1"/>
      <dgm:spPr/>
      <dgm:t>
        <a:bodyPr/>
        <a:lstStyle/>
        <a:p>
          <a:pPr rtl="0"/>
          <a:r>
            <a:rPr lang="it-IT" sz="16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Le aliquote passano da 5  4 scaglioni ed è previsto uno sgravio contributivo dello 0,8 % fino ad una retribuzione di 35.000 euro</a:t>
          </a:r>
        </a:p>
      </dgm:t>
    </dgm:pt>
    <dgm:pt modelId="{080DF661-F6FA-4580-B814-E08D0FC79B48}" type="sibTrans" cxnId="{666A4A7A-9361-404F-B8B3-28249570AF5B}">
      <dgm:prSet/>
      <dgm:spPr/>
      <dgm:t>
        <a:bodyPr/>
        <a:lstStyle/>
        <a:p>
          <a:endParaRPr lang="it-IT"/>
        </a:p>
      </dgm:t>
    </dgm:pt>
    <dgm:pt modelId="{C8B2AC44-EFB6-4D7D-9EA5-BFBCCEB20C9C}" type="parTrans" cxnId="{666A4A7A-9361-404F-B8B3-28249570AF5B}">
      <dgm:prSet/>
      <dgm:spPr/>
      <dgm:t>
        <a:bodyPr/>
        <a:lstStyle/>
        <a:p>
          <a:endParaRPr lang="it-IT"/>
        </a:p>
      </dgm:t>
    </dgm:pt>
    <dgm:pt modelId="{138CA872-3D81-426C-82FA-7C99377136CA}" type="pres">
      <dgm:prSet presAssocID="{0DA2167A-98AA-4428-A468-F617A9EBD637}" presName="Name0" presStyleCnt="0">
        <dgm:presLayoutVars>
          <dgm:dir/>
          <dgm:resizeHandles val="exact"/>
        </dgm:presLayoutVars>
      </dgm:prSet>
      <dgm:spPr/>
    </dgm:pt>
    <dgm:pt modelId="{20726A8F-769A-4FAE-9762-53B318CABB7F}" type="pres">
      <dgm:prSet presAssocID="{0DA2167A-98AA-4428-A468-F617A9EBD637}" presName="cycle" presStyleCnt="0"/>
      <dgm:spPr/>
    </dgm:pt>
    <dgm:pt modelId="{C70EBBCB-A6DE-495E-A501-0D29EE33B690}" type="pres">
      <dgm:prSet presAssocID="{FFFB249B-99E3-456A-8485-71C390DE6196}" presName="nodeFirstNode" presStyleLbl="node1" presStyleIdx="0" presStyleCnt="5" custScaleX="214723" custScaleY="137172" custRadScaleRad="79424">
        <dgm:presLayoutVars>
          <dgm:bulletEnabled val="1"/>
        </dgm:presLayoutVars>
      </dgm:prSet>
      <dgm:spPr/>
    </dgm:pt>
    <dgm:pt modelId="{C04F0FD3-EF4D-4651-B104-4BAF4135960D}" type="pres">
      <dgm:prSet presAssocID="{1E88A0C9-E1DA-4BCF-888F-0D28E2267357}" presName="sibTransFirstNode" presStyleLbl="bgShp" presStyleIdx="0" presStyleCnt="1"/>
      <dgm:spPr/>
    </dgm:pt>
    <dgm:pt modelId="{2C0D01EB-D86C-4272-B573-9A1482A32559}" type="pres">
      <dgm:prSet presAssocID="{3F7FC0D5-6959-48D0-A87B-7884D367A05F}" presName="nodeFollowingNodes" presStyleLbl="node1" presStyleIdx="1" presStyleCnt="5" custAng="0" custScaleX="150931" custScaleY="111288">
        <dgm:presLayoutVars>
          <dgm:bulletEnabled val="1"/>
        </dgm:presLayoutVars>
      </dgm:prSet>
      <dgm:spPr/>
    </dgm:pt>
    <dgm:pt modelId="{B0CB9A92-04E6-48D4-8C0C-7DC42214ACD6}" type="pres">
      <dgm:prSet presAssocID="{B1BAEDE9-C1E5-4E82-B2E8-098C9B8D0F05}" presName="nodeFollowingNodes" presStyleLbl="node1" presStyleIdx="2" presStyleCnt="5" custScaleX="107355" custScaleY="203174">
        <dgm:presLayoutVars>
          <dgm:bulletEnabled val="1"/>
        </dgm:presLayoutVars>
      </dgm:prSet>
      <dgm:spPr/>
    </dgm:pt>
    <dgm:pt modelId="{E729BED0-68A4-457B-AD3C-E2660C9E6A9C}" type="pres">
      <dgm:prSet presAssocID="{ADFDF747-B741-4017-86C7-0F4F53416851}" presName="nodeFollowingNodes" presStyleLbl="node1" presStyleIdx="3" presStyleCnt="5" custScaleX="107020" custScaleY="198168">
        <dgm:presLayoutVars>
          <dgm:bulletEnabled val="1"/>
        </dgm:presLayoutVars>
      </dgm:prSet>
      <dgm:spPr/>
    </dgm:pt>
    <dgm:pt modelId="{EF0485EC-E8D7-4FFD-996E-9DD9740599E8}" type="pres">
      <dgm:prSet presAssocID="{D7ACDAF5-D5E7-4036-AFF3-73948F0072F2}" presName="nodeFollowingNodes" presStyleLbl="node1" presStyleIdx="4" presStyleCnt="5" custScaleX="191903" custScaleY="116896">
        <dgm:presLayoutVars>
          <dgm:bulletEnabled val="1"/>
        </dgm:presLayoutVars>
      </dgm:prSet>
      <dgm:spPr/>
    </dgm:pt>
  </dgm:ptLst>
  <dgm:cxnLst>
    <dgm:cxn modelId="{9B30EB11-8FB5-4665-A81B-6912EDEE7FC1}" srcId="{0DA2167A-98AA-4428-A468-F617A9EBD637}" destId="{ADFDF747-B741-4017-86C7-0F4F53416851}" srcOrd="3" destOrd="0" parTransId="{A1609182-99F9-4B9C-BF50-5A361DAECE1C}" sibTransId="{AFE0857E-4E94-43AA-BB25-335BB8B4C9E0}"/>
    <dgm:cxn modelId="{4EE4981F-E4DF-423F-B979-F80BD2956DE0}" srcId="{0DA2167A-98AA-4428-A468-F617A9EBD637}" destId="{B1BAEDE9-C1E5-4E82-B2E8-098C9B8D0F05}" srcOrd="2" destOrd="0" parTransId="{D681AF56-F993-4502-B348-D9C40DF9401A}" sibTransId="{2589C6B5-DE17-492A-B909-2EDD288FF799}"/>
    <dgm:cxn modelId="{EEF6D233-8CBC-40E9-82FC-FD28A90AC7C0}" type="presOf" srcId="{ADFDF747-B741-4017-86C7-0F4F53416851}" destId="{E729BED0-68A4-457B-AD3C-E2660C9E6A9C}" srcOrd="0" destOrd="0" presId="urn:microsoft.com/office/officeart/2005/8/layout/cycle3"/>
    <dgm:cxn modelId="{D7D74A3C-5E78-4190-9872-54FFF6093E0D}" srcId="{0DA2167A-98AA-4428-A468-F617A9EBD637}" destId="{FFFB249B-99E3-456A-8485-71C390DE6196}" srcOrd="0" destOrd="0" parTransId="{8EBC71F3-C6C2-49B0-96E5-5905FE522469}" sibTransId="{1E88A0C9-E1DA-4BCF-888F-0D28E2267357}"/>
    <dgm:cxn modelId="{D275F864-F672-4865-A5B8-32BC9D684B32}" type="presOf" srcId="{D7ACDAF5-D5E7-4036-AFF3-73948F0072F2}" destId="{EF0485EC-E8D7-4FFD-996E-9DD9740599E8}" srcOrd="0" destOrd="0" presId="urn:microsoft.com/office/officeart/2005/8/layout/cycle3"/>
    <dgm:cxn modelId="{100CF749-7CB2-43C7-95DC-23907A9BA54C}" srcId="{0DA2167A-98AA-4428-A468-F617A9EBD637}" destId="{3F7FC0D5-6959-48D0-A87B-7884D367A05F}" srcOrd="1" destOrd="0" parTransId="{E5B85AF3-AAA1-4AE2-A04C-6BE75E1CB648}" sibTransId="{4D07A646-144A-4A28-A5B9-641378DF1A47}"/>
    <dgm:cxn modelId="{D5EB1D54-FD27-4EA5-A82C-F61C7D02D542}" type="presOf" srcId="{3F7FC0D5-6959-48D0-A87B-7884D367A05F}" destId="{2C0D01EB-D86C-4272-B573-9A1482A32559}" srcOrd="0" destOrd="0" presId="urn:microsoft.com/office/officeart/2005/8/layout/cycle3"/>
    <dgm:cxn modelId="{B5B51658-EBA4-4821-A453-DEF24EF64376}" type="presOf" srcId="{0DA2167A-98AA-4428-A468-F617A9EBD637}" destId="{138CA872-3D81-426C-82FA-7C99377136CA}" srcOrd="0" destOrd="0" presId="urn:microsoft.com/office/officeart/2005/8/layout/cycle3"/>
    <dgm:cxn modelId="{666A4A7A-9361-404F-B8B3-28249570AF5B}" srcId="{0DA2167A-98AA-4428-A468-F617A9EBD637}" destId="{D7ACDAF5-D5E7-4036-AFF3-73948F0072F2}" srcOrd="4" destOrd="0" parTransId="{C8B2AC44-EFB6-4D7D-9EA5-BFBCCEB20C9C}" sibTransId="{080DF661-F6FA-4580-B814-E08D0FC79B48}"/>
    <dgm:cxn modelId="{8E5DD384-BD63-43C7-92F7-CCB4D5CC7C28}" type="presOf" srcId="{B1BAEDE9-C1E5-4E82-B2E8-098C9B8D0F05}" destId="{B0CB9A92-04E6-48D4-8C0C-7DC42214ACD6}" srcOrd="0" destOrd="0" presId="urn:microsoft.com/office/officeart/2005/8/layout/cycle3"/>
    <dgm:cxn modelId="{A328108F-21A7-44D8-896A-5F9A1BE53698}" type="presOf" srcId="{FFFB249B-99E3-456A-8485-71C390DE6196}" destId="{C70EBBCB-A6DE-495E-A501-0D29EE33B690}" srcOrd="0" destOrd="0" presId="urn:microsoft.com/office/officeart/2005/8/layout/cycle3"/>
    <dgm:cxn modelId="{E13D5FCD-7FEC-4702-B19E-2DC884ABD4C9}" type="presOf" srcId="{1E88A0C9-E1DA-4BCF-888F-0D28E2267357}" destId="{C04F0FD3-EF4D-4651-B104-4BAF4135960D}" srcOrd="0" destOrd="0" presId="urn:microsoft.com/office/officeart/2005/8/layout/cycle3"/>
    <dgm:cxn modelId="{17CBF598-7AE1-4A99-B919-3437556C6739}" type="presParOf" srcId="{138CA872-3D81-426C-82FA-7C99377136CA}" destId="{20726A8F-769A-4FAE-9762-53B318CABB7F}" srcOrd="0" destOrd="0" presId="urn:microsoft.com/office/officeart/2005/8/layout/cycle3"/>
    <dgm:cxn modelId="{3432385C-000C-40EC-AAD6-0ABB3A6885B3}" type="presParOf" srcId="{20726A8F-769A-4FAE-9762-53B318CABB7F}" destId="{C70EBBCB-A6DE-495E-A501-0D29EE33B690}" srcOrd="0" destOrd="0" presId="urn:microsoft.com/office/officeart/2005/8/layout/cycle3"/>
    <dgm:cxn modelId="{4858C645-46B6-4BD3-B7C8-2BF6E93AAD6B}" type="presParOf" srcId="{20726A8F-769A-4FAE-9762-53B318CABB7F}" destId="{C04F0FD3-EF4D-4651-B104-4BAF4135960D}" srcOrd="1" destOrd="0" presId="urn:microsoft.com/office/officeart/2005/8/layout/cycle3"/>
    <dgm:cxn modelId="{68969E5C-9A46-4B54-8D00-7FEBC65E6D39}" type="presParOf" srcId="{20726A8F-769A-4FAE-9762-53B318CABB7F}" destId="{2C0D01EB-D86C-4272-B573-9A1482A32559}" srcOrd="2" destOrd="0" presId="urn:microsoft.com/office/officeart/2005/8/layout/cycle3"/>
    <dgm:cxn modelId="{1FB9AA1F-AB32-4D15-B695-9B7A723097B3}" type="presParOf" srcId="{20726A8F-769A-4FAE-9762-53B318CABB7F}" destId="{B0CB9A92-04E6-48D4-8C0C-7DC42214ACD6}" srcOrd="3" destOrd="0" presId="urn:microsoft.com/office/officeart/2005/8/layout/cycle3"/>
    <dgm:cxn modelId="{DF194355-0873-49B8-AFC3-D9F3BFAB76EC}" type="presParOf" srcId="{20726A8F-769A-4FAE-9762-53B318CABB7F}" destId="{E729BED0-68A4-457B-AD3C-E2660C9E6A9C}" srcOrd="4" destOrd="0" presId="urn:microsoft.com/office/officeart/2005/8/layout/cycle3"/>
    <dgm:cxn modelId="{F7495A6A-7B75-4057-B2A0-494A2C471D78}" type="presParOf" srcId="{20726A8F-769A-4FAE-9762-53B318CABB7F}" destId="{EF0485EC-E8D7-4FFD-996E-9DD9740599E8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1A44D21-268A-40B8-9EFB-9CE764D76898}" type="doc">
      <dgm:prSet loTypeId="urn:microsoft.com/office/officeart/2005/8/layout/h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4415E218-F176-4410-9E2E-2A36747DF0FF}">
      <dgm:prSet phldrT="[Testo]" phldr="0"/>
      <dgm:spPr/>
      <dgm:t>
        <a:bodyPr/>
        <a:lstStyle/>
        <a:p>
          <a:pPr rtl="0"/>
          <a:r>
            <a:rPr lang="it-IT" dirty="0"/>
            <a:t>A tutti gli infermieri e le altre professioni sanitarie viene riconosciuto, automaticamente e senza selezioni, un incarico di base, che coincide con le funzioni che svolge quotidianamente (simile, per struttura, a quello dei  medici), composto da una parte fissa, e da una variabile. </a:t>
          </a:r>
        </a:p>
      </dgm:t>
    </dgm:pt>
    <dgm:pt modelId="{FDD7D5CF-0F09-4BBC-A112-8D774F20D63E}" type="parTrans" cxnId="{CAC27749-8C66-4D9A-8543-0DF6196D8ACC}">
      <dgm:prSet/>
      <dgm:spPr/>
      <dgm:t>
        <a:bodyPr/>
        <a:lstStyle/>
        <a:p>
          <a:endParaRPr lang="it-IT"/>
        </a:p>
      </dgm:t>
    </dgm:pt>
    <dgm:pt modelId="{F854413D-E0C0-49F0-9FE8-608220B35D63}" type="sibTrans" cxnId="{CAC27749-8C66-4D9A-8543-0DF6196D8ACC}">
      <dgm:prSet/>
      <dgm:spPr/>
      <dgm:t>
        <a:bodyPr/>
        <a:lstStyle/>
        <a:p>
          <a:endParaRPr lang="it-IT"/>
        </a:p>
      </dgm:t>
    </dgm:pt>
    <dgm:pt modelId="{3F884D04-E765-4BCB-84E1-E0F83FA3F015}">
      <dgm:prSet phldrT="[Testo]" phldr="0"/>
      <dgm:spPr/>
      <dgm:t>
        <a:bodyPr/>
        <a:lstStyle/>
        <a:p>
          <a:pPr rtl="0"/>
          <a:r>
            <a:rPr lang="it-IT" dirty="0">
              <a:latin typeface="Calibri Light" panose="020F0302020204030204"/>
            </a:rPr>
            <a:t>E' necessario che non siano state riportate sanzioni disciplinari superiori alla multa negli ultimi 2 anni .Laddove, alla scadenza della presentazione della domanda, siano in corso procedimenti disciplinari, il dipendente viene ammesso con riserva</a:t>
          </a:r>
          <a:endParaRPr lang="it-IT" dirty="0"/>
        </a:p>
      </dgm:t>
    </dgm:pt>
    <dgm:pt modelId="{289D698A-BDC7-452D-A6CC-5247A01B824E}" type="parTrans" cxnId="{90A5DE2D-B133-4A6B-8336-4AA088D39BFE}">
      <dgm:prSet/>
      <dgm:spPr/>
      <dgm:t>
        <a:bodyPr/>
        <a:lstStyle/>
        <a:p>
          <a:endParaRPr lang="it-IT"/>
        </a:p>
      </dgm:t>
    </dgm:pt>
    <dgm:pt modelId="{748E6B12-FB8D-4AF3-85FF-4B8AA9E5F23A}" type="sibTrans" cxnId="{90A5DE2D-B133-4A6B-8336-4AA088D39BFE}">
      <dgm:prSet/>
      <dgm:spPr/>
      <dgm:t>
        <a:bodyPr/>
        <a:lstStyle/>
        <a:p>
          <a:endParaRPr lang="it-IT"/>
        </a:p>
      </dgm:t>
    </dgm:pt>
    <dgm:pt modelId="{2ED62CFF-DA5B-4B25-949A-17869E3264B3}">
      <dgm:prSet phldrT="[Testo]" phldr="0"/>
      <dgm:spPr/>
      <dgm:t>
        <a:bodyPr/>
        <a:lstStyle/>
        <a:p>
          <a:pPr rtl="0"/>
          <a:r>
            <a:rPr lang="it-IT" dirty="0">
              <a:solidFill>
                <a:schemeClr val="bg1"/>
              </a:solidFill>
              <a:latin typeface="Calibri Light" panose="020F0302020204030204"/>
            </a:rPr>
            <a:t>il personale delle aree sottostanti potrà ottenere un incarico di base, ma non automaticamente e solo in presenza di specifici requisiti, tra i quali almeno 10 anni di servizio. </a:t>
          </a:r>
          <a:endParaRPr lang="it-IT" dirty="0">
            <a:solidFill>
              <a:schemeClr val="bg1"/>
            </a:solidFill>
          </a:endParaRPr>
        </a:p>
      </dgm:t>
    </dgm:pt>
    <dgm:pt modelId="{EE64A584-3722-4B5E-9B60-AF8A1AE9EBFD}" type="parTrans" cxnId="{1133C3CB-7674-4050-8619-F767F96A6C19}">
      <dgm:prSet/>
      <dgm:spPr/>
      <dgm:t>
        <a:bodyPr/>
        <a:lstStyle/>
        <a:p>
          <a:endParaRPr lang="it-IT"/>
        </a:p>
      </dgm:t>
    </dgm:pt>
    <dgm:pt modelId="{D4244760-F2B4-40BC-99FD-D0D4FF8751A3}" type="sibTrans" cxnId="{1133C3CB-7674-4050-8619-F767F96A6C19}">
      <dgm:prSet/>
      <dgm:spPr/>
      <dgm:t>
        <a:bodyPr/>
        <a:lstStyle/>
        <a:p>
          <a:endParaRPr lang="it-IT"/>
        </a:p>
      </dgm:t>
    </dgm:pt>
    <dgm:pt modelId="{AC669BF4-A445-4F86-9EF3-0222402E9369}">
      <dgm:prSet phldrT="[Testo]" phldr="0"/>
      <dgm:spPr/>
      <dgm:t>
        <a:bodyPr/>
        <a:lstStyle/>
        <a:p>
          <a:pPr algn="ctr" rtl="0"/>
          <a:r>
            <a:rPr lang="it-IT" dirty="0"/>
            <a:t>introdotti i differenziali economici di stipendio, che subentrano alle ex fasce economiche (D1 – D2 – D3 – D4)</a:t>
          </a:r>
        </a:p>
      </dgm:t>
    </dgm:pt>
    <dgm:pt modelId="{0D6E2C17-9086-49BB-A082-E99359D15A6E}" type="sibTrans" cxnId="{1385376E-98F3-43FE-81E5-F49A6DC56E51}">
      <dgm:prSet/>
      <dgm:spPr/>
      <dgm:t>
        <a:bodyPr/>
        <a:lstStyle/>
        <a:p>
          <a:endParaRPr lang="it-IT"/>
        </a:p>
      </dgm:t>
    </dgm:pt>
    <dgm:pt modelId="{1C1D4A59-84A0-45C4-AB03-72AC5AAB9F91}" type="parTrans" cxnId="{1385376E-98F3-43FE-81E5-F49A6DC56E51}">
      <dgm:prSet/>
      <dgm:spPr/>
      <dgm:t>
        <a:bodyPr/>
        <a:lstStyle/>
        <a:p>
          <a:endParaRPr lang="it-IT"/>
        </a:p>
      </dgm:t>
    </dgm:pt>
    <dgm:pt modelId="{96D5196C-E3F9-4EBA-B2AB-5899E2ADA8E5}">
      <dgm:prSet/>
      <dgm:spPr/>
    </dgm:pt>
    <dgm:pt modelId="{60AE94D2-D805-407C-871C-9F7B6303D2FE}" type="parTrans" cxnId="{9F5EB2C0-104A-4D06-8B49-71D1AC2EFBC2}">
      <dgm:prSet/>
      <dgm:spPr/>
      <dgm:t>
        <a:bodyPr/>
        <a:lstStyle/>
        <a:p>
          <a:endParaRPr lang="it-IT"/>
        </a:p>
      </dgm:t>
    </dgm:pt>
    <dgm:pt modelId="{58DF8E5D-CBBD-4603-A58B-4962D363F4C4}" type="sibTrans" cxnId="{9F5EB2C0-104A-4D06-8B49-71D1AC2EFBC2}">
      <dgm:prSet/>
      <dgm:spPr/>
      <dgm:t>
        <a:bodyPr/>
        <a:lstStyle/>
        <a:p>
          <a:endParaRPr lang="it-IT"/>
        </a:p>
      </dgm:t>
    </dgm:pt>
    <dgm:pt modelId="{ED369975-E394-4F4C-9943-B94AE82717C8}" type="pres">
      <dgm:prSet presAssocID="{F1A44D21-268A-40B8-9EFB-9CE764D76898}" presName="composite" presStyleCnt="0">
        <dgm:presLayoutVars>
          <dgm:chMax val="1"/>
          <dgm:dir/>
          <dgm:resizeHandles val="exact"/>
        </dgm:presLayoutVars>
      </dgm:prSet>
      <dgm:spPr/>
    </dgm:pt>
    <dgm:pt modelId="{2ADA2027-0070-491C-A554-332175C7664C}" type="pres">
      <dgm:prSet presAssocID="{4415E218-F176-4410-9E2E-2A36747DF0FF}" presName="roof" presStyleLbl="dkBgShp" presStyleIdx="0" presStyleCnt="2"/>
      <dgm:spPr/>
    </dgm:pt>
    <dgm:pt modelId="{14CEF7CB-F50D-462E-9BC0-B4A350E80C90}" type="pres">
      <dgm:prSet presAssocID="{4415E218-F176-4410-9E2E-2A36747DF0FF}" presName="pillars" presStyleCnt="0"/>
      <dgm:spPr/>
    </dgm:pt>
    <dgm:pt modelId="{5017AD59-C560-4B30-9D23-4C547C612903}" type="pres">
      <dgm:prSet presAssocID="{4415E218-F176-4410-9E2E-2A36747DF0FF}" presName="pillar1" presStyleLbl="node1" presStyleIdx="0" presStyleCnt="3">
        <dgm:presLayoutVars>
          <dgm:bulletEnabled val="1"/>
        </dgm:presLayoutVars>
      </dgm:prSet>
      <dgm:spPr/>
    </dgm:pt>
    <dgm:pt modelId="{B6EF186B-047E-41CE-9B07-874E2DCC4A20}" type="pres">
      <dgm:prSet presAssocID="{2ED62CFF-DA5B-4B25-949A-17869E3264B3}" presName="pillarX" presStyleLbl="node1" presStyleIdx="1" presStyleCnt="3">
        <dgm:presLayoutVars>
          <dgm:bulletEnabled val="1"/>
        </dgm:presLayoutVars>
      </dgm:prSet>
      <dgm:spPr/>
    </dgm:pt>
    <dgm:pt modelId="{6F8BD17B-E539-4157-A2DE-87CA548A30AE}" type="pres">
      <dgm:prSet presAssocID="{AC669BF4-A445-4F86-9EF3-0222402E9369}" presName="pillarX" presStyleLbl="node1" presStyleIdx="2" presStyleCnt="3">
        <dgm:presLayoutVars>
          <dgm:bulletEnabled val="1"/>
        </dgm:presLayoutVars>
      </dgm:prSet>
      <dgm:spPr/>
    </dgm:pt>
    <dgm:pt modelId="{0CFCDA32-7FB1-47BB-9B50-BE76F052CBCE}" type="pres">
      <dgm:prSet presAssocID="{4415E218-F176-4410-9E2E-2A36747DF0FF}" presName="base" presStyleLbl="dkBgShp" presStyleIdx="1" presStyleCnt="2"/>
      <dgm:spPr/>
    </dgm:pt>
  </dgm:ptLst>
  <dgm:cxnLst>
    <dgm:cxn modelId="{90A5DE2D-B133-4A6B-8336-4AA088D39BFE}" srcId="{4415E218-F176-4410-9E2E-2A36747DF0FF}" destId="{3F884D04-E765-4BCB-84E1-E0F83FA3F015}" srcOrd="0" destOrd="0" parTransId="{289D698A-BDC7-452D-A6CC-5247A01B824E}" sibTransId="{748E6B12-FB8D-4AF3-85FF-4B8AA9E5F23A}"/>
    <dgm:cxn modelId="{7861163D-9922-4078-9A1B-B2F56F82C84C}" type="presOf" srcId="{2ED62CFF-DA5B-4B25-949A-17869E3264B3}" destId="{B6EF186B-047E-41CE-9B07-874E2DCC4A20}" srcOrd="0" destOrd="0" presId="urn:microsoft.com/office/officeart/2005/8/layout/hList3"/>
    <dgm:cxn modelId="{F6E75B65-C0BD-42FA-9347-39B642BB9E12}" type="presOf" srcId="{AC669BF4-A445-4F86-9EF3-0222402E9369}" destId="{6F8BD17B-E539-4157-A2DE-87CA548A30AE}" srcOrd="0" destOrd="0" presId="urn:microsoft.com/office/officeart/2005/8/layout/hList3"/>
    <dgm:cxn modelId="{CAC27749-8C66-4D9A-8543-0DF6196D8ACC}" srcId="{F1A44D21-268A-40B8-9EFB-9CE764D76898}" destId="{4415E218-F176-4410-9E2E-2A36747DF0FF}" srcOrd="0" destOrd="0" parTransId="{FDD7D5CF-0F09-4BBC-A112-8D774F20D63E}" sibTransId="{F854413D-E0C0-49F0-9FE8-608220B35D63}"/>
    <dgm:cxn modelId="{1ECCE34B-4C1C-4D4E-975A-899AE050879D}" type="presOf" srcId="{4415E218-F176-4410-9E2E-2A36747DF0FF}" destId="{2ADA2027-0070-491C-A554-332175C7664C}" srcOrd="0" destOrd="0" presId="urn:microsoft.com/office/officeart/2005/8/layout/hList3"/>
    <dgm:cxn modelId="{1385376E-98F3-43FE-81E5-F49A6DC56E51}" srcId="{4415E218-F176-4410-9E2E-2A36747DF0FF}" destId="{AC669BF4-A445-4F86-9EF3-0222402E9369}" srcOrd="2" destOrd="0" parTransId="{1C1D4A59-84A0-45C4-AB03-72AC5AAB9F91}" sibTransId="{0D6E2C17-9086-49BB-A082-E99359D15A6E}"/>
    <dgm:cxn modelId="{25D5618B-1690-4870-8632-E930B0577C15}" type="presOf" srcId="{3F884D04-E765-4BCB-84E1-E0F83FA3F015}" destId="{5017AD59-C560-4B30-9D23-4C547C612903}" srcOrd="0" destOrd="0" presId="urn:microsoft.com/office/officeart/2005/8/layout/hList3"/>
    <dgm:cxn modelId="{15ACD7B0-A652-49AE-A480-89F042E0C585}" type="presOf" srcId="{F1A44D21-268A-40B8-9EFB-9CE764D76898}" destId="{ED369975-E394-4F4C-9943-B94AE82717C8}" srcOrd="0" destOrd="0" presId="urn:microsoft.com/office/officeart/2005/8/layout/hList3"/>
    <dgm:cxn modelId="{9F5EB2C0-104A-4D06-8B49-71D1AC2EFBC2}" srcId="{F1A44D21-268A-40B8-9EFB-9CE764D76898}" destId="{96D5196C-E3F9-4EBA-B2AB-5899E2ADA8E5}" srcOrd="1" destOrd="0" parTransId="{60AE94D2-D805-407C-871C-9F7B6303D2FE}" sibTransId="{58DF8E5D-CBBD-4603-A58B-4962D363F4C4}"/>
    <dgm:cxn modelId="{1133C3CB-7674-4050-8619-F767F96A6C19}" srcId="{4415E218-F176-4410-9E2E-2A36747DF0FF}" destId="{2ED62CFF-DA5B-4B25-949A-17869E3264B3}" srcOrd="1" destOrd="0" parTransId="{EE64A584-3722-4B5E-9B60-AF8A1AE9EBFD}" sibTransId="{D4244760-F2B4-40BC-99FD-D0D4FF8751A3}"/>
    <dgm:cxn modelId="{AC05E794-7BEE-49EB-BA33-5BE5897787C1}" type="presParOf" srcId="{ED369975-E394-4F4C-9943-B94AE82717C8}" destId="{2ADA2027-0070-491C-A554-332175C7664C}" srcOrd="0" destOrd="0" presId="urn:microsoft.com/office/officeart/2005/8/layout/hList3"/>
    <dgm:cxn modelId="{5C25947B-D100-4486-8CFB-04493BD50533}" type="presParOf" srcId="{ED369975-E394-4F4C-9943-B94AE82717C8}" destId="{14CEF7CB-F50D-462E-9BC0-B4A350E80C90}" srcOrd="1" destOrd="0" presId="urn:microsoft.com/office/officeart/2005/8/layout/hList3"/>
    <dgm:cxn modelId="{5F18D72E-1460-460F-9730-BB1045229D0A}" type="presParOf" srcId="{14CEF7CB-F50D-462E-9BC0-B4A350E80C90}" destId="{5017AD59-C560-4B30-9D23-4C547C612903}" srcOrd="0" destOrd="0" presId="urn:microsoft.com/office/officeart/2005/8/layout/hList3"/>
    <dgm:cxn modelId="{77CA80A8-0AF7-4C9E-B3B9-E183D217670E}" type="presParOf" srcId="{14CEF7CB-F50D-462E-9BC0-B4A350E80C90}" destId="{B6EF186B-047E-41CE-9B07-874E2DCC4A20}" srcOrd="1" destOrd="0" presId="urn:microsoft.com/office/officeart/2005/8/layout/hList3"/>
    <dgm:cxn modelId="{2B59B5D6-A915-4993-B2F0-055FF1C151BC}" type="presParOf" srcId="{14CEF7CB-F50D-462E-9BC0-B4A350E80C90}" destId="{6F8BD17B-E539-4157-A2DE-87CA548A30AE}" srcOrd="2" destOrd="0" presId="urn:microsoft.com/office/officeart/2005/8/layout/hList3"/>
    <dgm:cxn modelId="{2F05DECF-8C48-4277-9BA7-3F193214339E}" type="presParOf" srcId="{ED369975-E394-4F4C-9943-B94AE82717C8}" destId="{0CFCDA32-7FB1-47BB-9B50-BE76F052CBC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B68F4F9-FA56-4364-A84F-6EAE64933449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F19073E-CC0A-42FB-97C3-A8CA30F156E2}">
      <dgm:prSet phldrT="[Testo]" phldr="0"/>
      <dgm:spPr/>
      <dgm:t>
        <a:bodyPr/>
        <a:lstStyle/>
        <a:p>
          <a:pPr rtl="0"/>
          <a:r>
            <a:rPr lang="it-IT" dirty="0">
              <a:solidFill>
                <a:schemeClr val="bg1"/>
              </a:solidFill>
              <a:latin typeface="Calibri Light" panose="020F0302020204030204"/>
            </a:rPr>
            <a:t>Sono attribuiti per una quota dell'40%  del punteggio totale, in base alla  media delle ultime 3 valutazioni individuali annue conseguite  ; per una quota del 40% </a:t>
          </a:r>
          <a:r>
            <a:rPr lang="it-IT" dirty="0">
              <a:solidFill>
                <a:schemeClr val="bg1"/>
              </a:solidFill>
              <a:latin typeface="Calibri"/>
              <a:ea typeface="Calibri"/>
              <a:cs typeface="Calibri"/>
            </a:rPr>
            <a:t>in base all'esperienza maturata; il 20% secondo criteri stabiliti in sede di contrattazione, correlati a capacità culturali e professionali</a:t>
          </a:r>
        </a:p>
      </dgm:t>
    </dgm:pt>
    <dgm:pt modelId="{B4CED2EF-22F2-46EA-82B5-8443349DDC68}" type="parTrans" cxnId="{72BF75FB-7765-45CA-9D1F-EE1496FAC394}">
      <dgm:prSet/>
      <dgm:spPr/>
      <dgm:t>
        <a:bodyPr/>
        <a:lstStyle/>
        <a:p>
          <a:endParaRPr lang="it-IT"/>
        </a:p>
      </dgm:t>
    </dgm:pt>
    <dgm:pt modelId="{21C4929F-565A-415B-A010-B7F0B50A8E7A}" type="sibTrans" cxnId="{72BF75FB-7765-45CA-9D1F-EE1496FAC394}">
      <dgm:prSet/>
      <dgm:spPr/>
      <dgm:t>
        <a:bodyPr/>
        <a:lstStyle/>
        <a:p>
          <a:endParaRPr lang="it-IT"/>
        </a:p>
      </dgm:t>
    </dgm:pt>
    <dgm:pt modelId="{32E2437A-69E1-46CB-9517-FF4C6B09A4C3}">
      <dgm:prSet phldrT="[Testo]" phldr="0"/>
      <dgm:spPr/>
      <dgm:t>
        <a:bodyPr/>
        <a:lstStyle/>
        <a:p>
          <a:pPr rtl="0"/>
          <a:r>
            <a:rPr lang="it-IT" dirty="0">
              <a:latin typeface="Calibri Light" panose="020F0302020204030204"/>
            </a:rPr>
            <a:t>E' data priorità al personale che abbia maturato 20 anni di esperienza professionale e che abbia conseguito fino a 2 progressioni economiche e a quello che abbia maturato 10 anni di esperienza senza progressioni economiche </a:t>
          </a:r>
          <a:endParaRPr lang="it-IT" dirty="0"/>
        </a:p>
      </dgm:t>
    </dgm:pt>
    <dgm:pt modelId="{933D8493-3F4E-4E5B-B8C6-2E07CF404EB3}" type="parTrans" cxnId="{09F34CFA-585F-486D-9277-D81E5F720166}">
      <dgm:prSet/>
      <dgm:spPr/>
      <dgm:t>
        <a:bodyPr/>
        <a:lstStyle/>
        <a:p>
          <a:endParaRPr lang="it-IT"/>
        </a:p>
      </dgm:t>
    </dgm:pt>
    <dgm:pt modelId="{FC3A61E6-92AF-46DC-B861-0D991EBA7BDB}" type="sibTrans" cxnId="{09F34CFA-585F-486D-9277-D81E5F720166}">
      <dgm:prSet/>
      <dgm:spPr/>
      <dgm:t>
        <a:bodyPr/>
        <a:lstStyle/>
        <a:p>
          <a:endParaRPr lang="it-IT"/>
        </a:p>
      </dgm:t>
    </dgm:pt>
    <dgm:pt modelId="{B7CED1D9-2F83-449C-B36B-3B9151408C49}">
      <dgm:prSet phldr="0"/>
      <dgm:spPr/>
      <dgm:t>
        <a:bodyPr/>
        <a:lstStyle/>
        <a:p>
          <a:pPr rtl="0"/>
          <a:r>
            <a:rPr lang="it-IT" dirty="0">
              <a:latin typeface="Calibri Light" panose="020F0302020204030204"/>
            </a:rPr>
            <a:t>In caso di parità di punteggio si darà priorità al personale che abbia conseguito un minor numero di progressioni economiche e al personale con il maggior numero di anni di permanenza nel differenziale economico di professionalità</a:t>
          </a:r>
        </a:p>
      </dgm:t>
    </dgm:pt>
    <dgm:pt modelId="{A678C675-DA99-4A0A-A623-C76C1BA4BC66}" type="parTrans" cxnId="{B70C059D-D2D7-4E2D-8812-FEDAE0162017}">
      <dgm:prSet/>
      <dgm:spPr/>
      <dgm:t>
        <a:bodyPr/>
        <a:lstStyle/>
        <a:p>
          <a:endParaRPr lang="it-IT"/>
        </a:p>
      </dgm:t>
    </dgm:pt>
    <dgm:pt modelId="{D75A59C4-D203-4B40-8B92-E34ECC565B99}" type="sibTrans" cxnId="{B70C059D-D2D7-4E2D-8812-FEDAE0162017}">
      <dgm:prSet/>
      <dgm:spPr/>
      <dgm:t>
        <a:bodyPr/>
        <a:lstStyle/>
        <a:p>
          <a:endParaRPr lang="it-IT"/>
        </a:p>
      </dgm:t>
    </dgm:pt>
    <dgm:pt modelId="{90817E40-4A47-4B57-840A-6CC3003BB900}" type="pres">
      <dgm:prSet presAssocID="{3B68F4F9-FA56-4364-A84F-6EAE64933449}" presName="Name0" presStyleCnt="0">
        <dgm:presLayoutVars>
          <dgm:dir/>
          <dgm:resizeHandles val="exact"/>
        </dgm:presLayoutVars>
      </dgm:prSet>
      <dgm:spPr/>
    </dgm:pt>
    <dgm:pt modelId="{81B4AB75-9176-4C42-B646-05AFF24D9ACE}" type="pres">
      <dgm:prSet presAssocID="{3B68F4F9-FA56-4364-A84F-6EAE64933449}" presName="cycle" presStyleCnt="0"/>
      <dgm:spPr/>
    </dgm:pt>
    <dgm:pt modelId="{731C814C-3E12-4048-BE21-69E85D7DE41F}" type="pres">
      <dgm:prSet presAssocID="{FF19073E-CC0A-42FB-97C3-A8CA30F156E2}" presName="nodeFirstNode" presStyleLbl="node1" presStyleIdx="0" presStyleCnt="3" custScaleX="238440" custScaleY="89780">
        <dgm:presLayoutVars>
          <dgm:bulletEnabled val="1"/>
        </dgm:presLayoutVars>
      </dgm:prSet>
      <dgm:spPr/>
    </dgm:pt>
    <dgm:pt modelId="{AE1877B0-185B-48FB-A05A-567CB0FDE594}" type="pres">
      <dgm:prSet presAssocID="{21C4929F-565A-415B-A010-B7F0B50A8E7A}" presName="sibTransFirstNode" presStyleLbl="bgShp" presStyleIdx="0" presStyleCnt="1"/>
      <dgm:spPr/>
    </dgm:pt>
    <dgm:pt modelId="{164B9986-7650-4654-AD61-4EC8DAA89B73}" type="pres">
      <dgm:prSet presAssocID="{32E2437A-69E1-46CB-9517-FF4C6B09A4C3}" presName="nodeFollowingNodes" presStyleLbl="node1" presStyleIdx="1" presStyleCnt="3" custAng="0" custScaleX="133291" custScaleY="194255" custRadScaleRad="110024" custRadScaleInc="-12020">
        <dgm:presLayoutVars>
          <dgm:bulletEnabled val="1"/>
        </dgm:presLayoutVars>
      </dgm:prSet>
      <dgm:spPr/>
    </dgm:pt>
    <dgm:pt modelId="{B02C86AF-A3AA-4512-9BBC-4A3D1033A581}" type="pres">
      <dgm:prSet presAssocID="{B7CED1D9-2F83-449C-B36B-3B9151408C49}" presName="nodeFollowingNodes" presStyleLbl="node1" presStyleIdx="2" presStyleCnt="3" custScaleX="141524" custScaleY="189685" custRadScaleRad="139074" custRadScaleInc="17789">
        <dgm:presLayoutVars>
          <dgm:bulletEnabled val="1"/>
        </dgm:presLayoutVars>
      </dgm:prSet>
      <dgm:spPr/>
    </dgm:pt>
  </dgm:ptLst>
  <dgm:cxnLst>
    <dgm:cxn modelId="{7B61AC1B-934A-474F-BA09-1433A79A6188}" type="presOf" srcId="{B7CED1D9-2F83-449C-B36B-3B9151408C49}" destId="{B02C86AF-A3AA-4512-9BBC-4A3D1033A581}" srcOrd="0" destOrd="0" presId="urn:microsoft.com/office/officeart/2005/8/layout/cycle3"/>
    <dgm:cxn modelId="{C3866938-15E3-4CD1-B7A0-4FE4026B5682}" type="presOf" srcId="{3B68F4F9-FA56-4364-A84F-6EAE64933449}" destId="{90817E40-4A47-4B57-840A-6CC3003BB900}" srcOrd="0" destOrd="0" presId="urn:microsoft.com/office/officeart/2005/8/layout/cycle3"/>
    <dgm:cxn modelId="{2D5F444F-5B77-4B8F-A777-9E55C857B391}" type="presOf" srcId="{FF19073E-CC0A-42FB-97C3-A8CA30F156E2}" destId="{731C814C-3E12-4048-BE21-69E85D7DE41F}" srcOrd="0" destOrd="0" presId="urn:microsoft.com/office/officeart/2005/8/layout/cycle3"/>
    <dgm:cxn modelId="{B70C059D-D2D7-4E2D-8812-FEDAE0162017}" srcId="{3B68F4F9-FA56-4364-A84F-6EAE64933449}" destId="{B7CED1D9-2F83-449C-B36B-3B9151408C49}" srcOrd="2" destOrd="0" parTransId="{A678C675-DA99-4A0A-A623-C76C1BA4BC66}" sibTransId="{D75A59C4-D203-4B40-8B92-E34ECC565B99}"/>
    <dgm:cxn modelId="{6B2029B2-CD7E-45A3-8C12-097F2D0985DD}" type="presOf" srcId="{32E2437A-69E1-46CB-9517-FF4C6B09A4C3}" destId="{164B9986-7650-4654-AD61-4EC8DAA89B73}" srcOrd="0" destOrd="0" presId="urn:microsoft.com/office/officeart/2005/8/layout/cycle3"/>
    <dgm:cxn modelId="{B6ECB2C3-AE49-4B9D-AF1D-045E6D9A9AD0}" type="presOf" srcId="{21C4929F-565A-415B-A010-B7F0B50A8E7A}" destId="{AE1877B0-185B-48FB-A05A-567CB0FDE594}" srcOrd="0" destOrd="0" presId="urn:microsoft.com/office/officeart/2005/8/layout/cycle3"/>
    <dgm:cxn modelId="{09F34CFA-585F-486D-9277-D81E5F720166}" srcId="{3B68F4F9-FA56-4364-A84F-6EAE64933449}" destId="{32E2437A-69E1-46CB-9517-FF4C6B09A4C3}" srcOrd="1" destOrd="0" parTransId="{933D8493-3F4E-4E5B-B8C6-2E07CF404EB3}" sibTransId="{FC3A61E6-92AF-46DC-B861-0D991EBA7BDB}"/>
    <dgm:cxn modelId="{72BF75FB-7765-45CA-9D1F-EE1496FAC394}" srcId="{3B68F4F9-FA56-4364-A84F-6EAE64933449}" destId="{FF19073E-CC0A-42FB-97C3-A8CA30F156E2}" srcOrd="0" destOrd="0" parTransId="{B4CED2EF-22F2-46EA-82B5-8443349DDC68}" sibTransId="{21C4929F-565A-415B-A010-B7F0B50A8E7A}"/>
    <dgm:cxn modelId="{E235E9FE-98BD-427A-BBDF-5C1BF74A2899}" type="presParOf" srcId="{90817E40-4A47-4B57-840A-6CC3003BB900}" destId="{81B4AB75-9176-4C42-B646-05AFF24D9ACE}" srcOrd="0" destOrd="0" presId="urn:microsoft.com/office/officeart/2005/8/layout/cycle3"/>
    <dgm:cxn modelId="{0CD76202-AFDA-4D5D-8F02-EE6253776C37}" type="presParOf" srcId="{81B4AB75-9176-4C42-B646-05AFF24D9ACE}" destId="{731C814C-3E12-4048-BE21-69E85D7DE41F}" srcOrd="0" destOrd="0" presId="urn:microsoft.com/office/officeart/2005/8/layout/cycle3"/>
    <dgm:cxn modelId="{328536C2-7D10-4722-8269-2D22E276233D}" type="presParOf" srcId="{81B4AB75-9176-4C42-B646-05AFF24D9ACE}" destId="{AE1877B0-185B-48FB-A05A-567CB0FDE594}" srcOrd="1" destOrd="0" presId="urn:microsoft.com/office/officeart/2005/8/layout/cycle3"/>
    <dgm:cxn modelId="{A2C01308-A58D-449E-9DBA-EBFB3E904D30}" type="presParOf" srcId="{81B4AB75-9176-4C42-B646-05AFF24D9ACE}" destId="{164B9986-7650-4654-AD61-4EC8DAA89B73}" srcOrd="2" destOrd="0" presId="urn:microsoft.com/office/officeart/2005/8/layout/cycle3"/>
    <dgm:cxn modelId="{A7224C7F-D1A8-4BFC-BE73-8E3C9A806324}" type="presParOf" srcId="{81B4AB75-9176-4C42-B646-05AFF24D9ACE}" destId="{B02C86AF-A3AA-4512-9BBC-4A3D1033A581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0892F72-0364-4446-AB6D-650BE016BC9B}" type="doc">
      <dgm:prSet loTypeId="urn:microsoft.com/office/officeart/2005/8/layout/hList6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it-IT"/>
        </a:p>
      </dgm:t>
    </dgm:pt>
    <dgm:pt modelId="{7743FA9D-1090-4424-B026-2C3758C75B21}">
      <dgm:prSet phldr="0"/>
      <dgm:spPr/>
      <dgm:t>
        <a:bodyPr/>
        <a:lstStyle/>
        <a:p>
          <a:pPr rtl="0"/>
          <a:r>
            <a:rPr lang="it-IT" dirty="0">
              <a:solidFill>
                <a:srgbClr val="FFFFCC"/>
              </a:solidFill>
              <a:latin typeface="Calibri"/>
              <a:ea typeface="Calibri"/>
              <a:cs typeface="Calibri"/>
            </a:rPr>
            <a:t>Per progredire nella carriera non sarà più necessario partecipare ad un concorso pubblico</a:t>
          </a:r>
          <a:endParaRPr lang="en-US" dirty="0">
            <a:solidFill>
              <a:srgbClr val="FFFFCC"/>
            </a:solidFill>
            <a:latin typeface="Calibri"/>
            <a:ea typeface="Calibri"/>
            <a:cs typeface="Calibri"/>
          </a:endParaRPr>
        </a:p>
      </dgm:t>
    </dgm:pt>
    <dgm:pt modelId="{991C3DCA-ABEE-4B48-83C5-FDAAABAB2ED1}" type="parTrans" cxnId="{6B3D0ECE-6AB9-4E5A-85C0-BEB224FC7FD8}">
      <dgm:prSet/>
      <dgm:spPr/>
      <dgm:t>
        <a:bodyPr/>
        <a:lstStyle/>
        <a:p>
          <a:endParaRPr lang="it-IT"/>
        </a:p>
      </dgm:t>
    </dgm:pt>
    <dgm:pt modelId="{82FB5DD8-6D3D-4E71-B2A3-2CB6DDC46DA2}" type="sibTrans" cxnId="{6B3D0ECE-6AB9-4E5A-85C0-BEB224FC7FD8}">
      <dgm:prSet/>
      <dgm:spPr/>
      <dgm:t>
        <a:bodyPr/>
        <a:lstStyle/>
        <a:p>
          <a:endParaRPr lang="it-IT"/>
        </a:p>
      </dgm:t>
    </dgm:pt>
    <dgm:pt modelId="{E2E819A7-B621-4961-871C-08F7D174B142}">
      <dgm:prSet phldr="0"/>
      <dgm:spPr/>
      <dgm:t>
        <a:bodyPr/>
        <a:lstStyle/>
        <a:p>
          <a:r>
            <a:rPr lang="it-IT" dirty="0">
              <a:solidFill>
                <a:srgbClr val="FFFFCC"/>
              </a:solidFill>
              <a:latin typeface="Calibri"/>
              <a:ea typeface="Calibri"/>
              <a:cs typeface="Calibri"/>
            </a:rPr>
            <a:t>E' prevista una procedura comparativa basata sulla valutazione positiva conseguita negli ultimi 3 anni. Bisognerà possederei requisiti previsti per l'accesso all'area</a:t>
          </a:r>
          <a:endParaRPr lang="en-US" dirty="0">
            <a:solidFill>
              <a:srgbClr val="FFFFCC"/>
            </a:solidFill>
            <a:latin typeface="Calibri"/>
            <a:ea typeface="Calibri"/>
            <a:cs typeface="Calibri"/>
          </a:endParaRPr>
        </a:p>
      </dgm:t>
    </dgm:pt>
    <dgm:pt modelId="{59B14A3C-CA30-4ABE-95BA-4547900EB86D}" type="parTrans" cxnId="{01ED4667-B4F6-48A7-9272-10B2CDB2C6B2}">
      <dgm:prSet/>
      <dgm:spPr/>
      <dgm:t>
        <a:bodyPr/>
        <a:lstStyle/>
        <a:p>
          <a:endParaRPr lang="it-IT"/>
        </a:p>
      </dgm:t>
    </dgm:pt>
    <dgm:pt modelId="{38136E80-431C-4091-BC67-971848742ABC}" type="sibTrans" cxnId="{01ED4667-B4F6-48A7-9272-10B2CDB2C6B2}">
      <dgm:prSet/>
      <dgm:spPr/>
      <dgm:t>
        <a:bodyPr/>
        <a:lstStyle/>
        <a:p>
          <a:endParaRPr lang="it-IT"/>
        </a:p>
      </dgm:t>
    </dgm:pt>
    <dgm:pt modelId="{29313D32-9E9E-4A93-B3D0-84B26B49715D}">
      <dgm:prSet phldr="0"/>
      <dgm:spPr/>
      <dgm:t>
        <a:bodyPr/>
        <a:lstStyle/>
        <a:p>
          <a:r>
            <a:rPr lang="it-IT" dirty="0">
              <a:solidFill>
                <a:srgbClr val="FFFFCC"/>
              </a:solidFill>
              <a:latin typeface="Calibri"/>
              <a:ea typeface="Calibri"/>
              <a:cs typeface="Calibri"/>
            </a:rPr>
            <a:t>Fino al 2024 i passaggi potranno essere effettuati anche in deroga al possesso dei titoli , ad esempio un assistente con 10 anni di esperienza potrà diventare funzionario senza la laurea</a:t>
          </a:r>
          <a:endParaRPr lang="en-US" dirty="0">
            <a:solidFill>
              <a:srgbClr val="FFFFCC"/>
            </a:solidFill>
            <a:latin typeface="Calibri"/>
            <a:ea typeface="Calibri"/>
            <a:cs typeface="Calibri"/>
          </a:endParaRPr>
        </a:p>
      </dgm:t>
    </dgm:pt>
    <dgm:pt modelId="{ABD30701-A6F6-4372-845A-6B21DEA5EDE5}" type="parTrans" cxnId="{EE786772-B725-4599-AB8A-01C1F72D5FC7}">
      <dgm:prSet/>
      <dgm:spPr/>
      <dgm:t>
        <a:bodyPr/>
        <a:lstStyle/>
        <a:p>
          <a:endParaRPr lang="it-IT"/>
        </a:p>
      </dgm:t>
    </dgm:pt>
    <dgm:pt modelId="{20BF7DAB-72FB-4DB4-BDC9-EB362371E89C}" type="sibTrans" cxnId="{EE786772-B725-4599-AB8A-01C1F72D5FC7}">
      <dgm:prSet/>
      <dgm:spPr/>
      <dgm:t>
        <a:bodyPr/>
        <a:lstStyle/>
        <a:p>
          <a:endParaRPr lang="it-IT"/>
        </a:p>
      </dgm:t>
    </dgm:pt>
    <dgm:pt modelId="{354BE82E-68C6-4C7B-B04A-7BF0955B84DA}" type="pres">
      <dgm:prSet presAssocID="{10892F72-0364-4446-AB6D-650BE016BC9B}" presName="Name0" presStyleCnt="0">
        <dgm:presLayoutVars>
          <dgm:dir/>
          <dgm:resizeHandles val="exact"/>
        </dgm:presLayoutVars>
      </dgm:prSet>
      <dgm:spPr/>
    </dgm:pt>
    <dgm:pt modelId="{493937E5-DC25-48EA-8192-0F8A4CC68477}" type="pres">
      <dgm:prSet presAssocID="{7743FA9D-1090-4424-B026-2C3758C75B21}" presName="node" presStyleLbl="node1" presStyleIdx="0" presStyleCnt="3">
        <dgm:presLayoutVars>
          <dgm:bulletEnabled val="1"/>
        </dgm:presLayoutVars>
      </dgm:prSet>
      <dgm:spPr/>
    </dgm:pt>
    <dgm:pt modelId="{76630FB4-34E6-499E-945F-8EEB0DA330B9}" type="pres">
      <dgm:prSet presAssocID="{82FB5DD8-6D3D-4E71-B2A3-2CB6DDC46DA2}" presName="sibTrans" presStyleCnt="0"/>
      <dgm:spPr/>
    </dgm:pt>
    <dgm:pt modelId="{1B5C585B-0EFB-4951-9E3D-67192F694A95}" type="pres">
      <dgm:prSet presAssocID="{E2E819A7-B621-4961-871C-08F7D174B142}" presName="node" presStyleLbl="node1" presStyleIdx="1" presStyleCnt="3">
        <dgm:presLayoutVars>
          <dgm:bulletEnabled val="1"/>
        </dgm:presLayoutVars>
      </dgm:prSet>
      <dgm:spPr/>
    </dgm:pt>
    <dgm:pt modelId="{B94A8F5A-683A-4CDE-BA6B-0BA1F52E7458}" type="pres">
      <dgm:prSet presAssocID="{38136E80-431C-4091-BC67-971848742ABC}" presName="sibTrans" presStyleCnt="0"/>
      <dgm:spPr/>
    </dgm:pt>
    <dgm:pt modelId="{00D900F0-4C87-4867-ACA9-AE3F3E3C79C9}" type="pres">
      <dgm:prSet presAssocID="{29313D32-9E9E-4A93-B3D0-84B26B49715D}" presName="node" presStyleLbl="node1" presStyleIdx="2" presStyleCnt="3">
        <dgm:presLayoutVars>
          <dgm:bulletEnabled val="1"/>
        </dgm:presLayoutVars>
      </dgm:prSet>
      <dgm:spPr/>
    </dgm:pt>
  </dgm:ptLst>
  <dgm:cxnLst>
    <dgm:cxn modelId="{BCC8C005-A3E1-406B-A246-A6495DE1F028}" type="presOf" srcId="{10892F72-0364-4446-AB6D-650BE016BC9B}" destId="{354BE82E-68C6-4C7B-B04A-7BF0955B84DA}" srcOrd="0" destOrd="0" presId="urn:microsoft.com/office/officeart/2005/8/layout/hList6"/>
    <dgm:cxn modelId="{51944D18-DF08-49B1-B016-5005618218D7}" type="presOf" srcId="{29313D32-9E9E-4A93-B3D0-84B26B49715D}" destId="{00D900F0-4C87-4867-ACA9-AE3F3E3C79C9}" srcOrd="0" destOrd="0" presId="urn:microsoft.com/office/officeart/2005/8/layout/hList6"/>
    <dgm:cxn modelId="{B2074D66-5A67-43F3-8198-D898615DE196}" type="presOf" srcId="{7743FA9D-1090-4424-B026-2C3758C75B21}" destId="{493937E5-DC25-48EA-8192-0F8A4CC68477}" srcOrd="0" destOrd="0" presId="urn:microsoft.com/office/officeart/2005/8/layout/hList6"/>
    <dgm:cxn modelId="{01ED4667-B4F6-48A7-9272-10B2CDB2C6B2}" srcId="{10892F72-0364-4446-AB6D-650BE016BC9B}" destId="{E2E819A7-B621-4961-871C-08F7D174B142}" srcOrd="1" destOrd="0" parTransId="{59B14A3C-CA30-4ABE-95BA-4547900EB86D}" sibTransId="{38136E80-431C-4091-BC67-971848742ABC}"/>
    <dgm:cxn modelId="{EE786772-B725-4599-AB8A-01C1F72D5FC7}" srcId="{10892F72-0364-4446-AB6D-650BE016BC9B}" destId="{29313D32-9E9E-4A93-B3D0-84B26B49715D}" srcOrd="2" destOrd="0" parTransId="{ABD30701-A6F6-4372-845A-6B21DEA5EDE5}" sibTransId="{20BF7DAB-72FB-4DB4-BDC9-EB362371E89C}"/>
    <dgm:cxn modelId="{6B3D0ECE-6AB9-4E5A-85C0-BEB224FC7FD8}" srcId="{10892F72-0364-4446-AB6D-650BE016BC9B}" destId="{7743FA9D-1090-4424-B026-2C3758C75B21}" srcOrd="0" destOrd="0" parTransId="{991C3DCA-ABEE-4B48-83C5-FDAAABAB2ED1}" sibTransId="{82FB5DD8-6D3D-4E71-B2A3-2CB6DDC46DA2}"/>
    <dgm:cxn modelId="{30B7E0CF-426D-4172-9E00-951D7851439C}" type="presOf" srcId="{E2E819A7-B621-4961-871C-08F7D174B142}" destId="{1B5C585B-0EFB-4951-9E3D-67192F694A95}" srcOrd="0" destOrd="0" presId="urn:microsoft.com/office/officeart/2005/8/layout/hList6"/>
    <dgm:cxn modelId="{2ABF7C09-4950-41CC-B7B8-61307228B903}" type="presParOf" srcId="{354BE82E-68C6-4C7B-B04A-7BF0955B84DA}" destId="{493937E5-DC25-48EA-8192-0F8A4CC68477}" srcOrd="0" destOrd="0" presId="urn:microsoft.com/office/officeart/2005/8/layout/hList6"/>
    <dgm:cxn modelId="{C5277A76-95D7-4ED5-A8D6-47CEC990A5B2}" type="presParOf" srcId="{354BE82E-68C6-4C7B-B04A-7BF0955B84DA}" destId="{76630FB4-34E6-499E-945F-8EEB0DA330B9}" srcOrd="1" destOrd="0" presId="urn:microsoft.com/office/officeart/2005/8/layout/hList6"/>
    <dgm:cxn modelId="{70B72C93-0804-484D-9D5A-B801FB53E05F}" type="presParOf" srcId="{354BE82E-68C6-4C7B-B04A-7BF0955B84DA}" destId="{1B5C585B-0EFB-4951-9E3D-67192F694A95}" srcOrd="2" destOrd="0" presId="urn:microsoft.com/office/officeart/2005/8/layout/hList6"/>
    <dgm:cxn modelId="{6611C337-5EFE-4FBF-8064-965554F04F8D}" type="presParOf" srcId="{354BE82E-68C6-4C7B-B04A-7BF0955B84DA}" destId="{B94A8F5A-683A-4CDE-BA6B-0BA1F52E7458}" srcOrd="3" destOrd="0" presId="urn:microsoft.com/office/officeart/2005/8/layout/hList6"/>
    <dgm:cxn modelId="{4F202C36-2C6D-475A-9677-80E5AF4D3C36}" type="presParOf" srcId="{354BE82E-68C6-4C7B-B04A-7BF0955B84DA}" destId="{00D900F0-4C87-4867-ACA9-AE3F3E3C79C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72BA9AE-E412-4A7A-8DFC-9C59529D53C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44DDEB4-9FB4-4C44-9FBC-E0F867256172}">
      <dgm:prSet phldrT="[Testo]" custT="1"/>
      <dgm:spPr/>
      <dgm:t>
        <a:bodyPr/>
        <a:lstStyle/>
        <a:p>
          <a:r>
            <a:rPr lang="it-IT" sz="1400" dirty="0"/>
            <a:t>Esonero IVS al 100% per madri lavoratrici 2024-2026</a:t>
          </a:r>
        </a:p>
      </dgm:t>
    </dgm:pt>
    <dgm:pt modelId="{8E0006BC-D4EA-4243-9D69-9FAFA9D01CA9}" type="parTrans" cxnId="{3AB8D66A-7D12-4790-AA00-53CE6D6B6FB3}">
      <dgm:prSet/>
      <dgm:spPr/>
      <dgm:t>
        <a:bodyPr/>
        <a:lstStyle/>
        <a:p>
          <a:endParaRPr lang="it-IT"/>
        </a:p>
      </dgm:t>
    </dgm:pt>
    <dgm:pt modelId="{0B50888E-0CE8-4175-83FF-6CC41447BF64}" type="sibTrans" cxnId="{3AB8D66A-7D12-4790-AA00-53CE6D6B6FB3}">
      <dgm:prSet/>
      <dgm:spPr/>
      <dgm:t>
        <a:bodyPr/>
        <a:lstStyle/>
        <a:p>
          <a:endParaRPr lang="it-IT"/>
        </a:p>
      </dgm:t>
    </dgm:pt>
    <dgm:pt modelId="{10E3DCA3-11F2-449A-B3B0-1B65B482841A}">
      <dgm:prSet phldrT="[Testo]" custT="1"/>
      <dgm:spPr/>
      <dgm:t>
        <a:bodyPr/>
        <a:lstStyle/>
        <a:p>
          <a:r>
            <a:rPr lang="it-IT" sz="1600" dirty="0"/>
            <a:t>Esonero è previsto nel limite massimo di 3000 euro annui</a:t>
          </a:r>
        </a:p>
      </dgm:t>
    </dgm:pt>
    <dgm:pt modelId="{2DAC5C48-0503-4412-8390-D306F277D559}" type="parTrans" cxnId="{F4A19B7A-FC66-4BA6-9503-F5E8B10EE277}">
      <dgm:prSet/>
      <dgm:spPr/>
      <dgm:t>
        <a:bodyPr/>
        <a:lstStyle/>
        <a:p>
          <a:endParaRPr lang="it-IT"/>
        </a:p>
      </dgm:t>
    </dgm:pt>
    <dgm:pt modelId="{5C6EE52D-FF48-4E92-BFF8-7329802FADCA}" type="sibTrans" cxnId="{F4A19B7A-FC66-4BA6-9503-F5E8B10EE277}">
      <dgm:prSet/>
      <dgm:spPr/>
      <dgm:t>
        <a:bodyPr/>
        <a:lstStyle/>
        <a:p>
          <a:endParaRPr lang="it-IT"/>
        </a:p>
      </dgm:t>
    </dgm:pt>
    <dgm:pt modelId="{DE259CBB-7AFC-4CCB-BFC0-50FCC7A739A8}">
      <dgm:prSet phldrT="[Testo]" custT="1"/>
      <dgm:spPr/>
      <dgm:t>
        <a:bodyPr/>
        <a:lstStyle/>
        <a:p>
          <a:r>
            <a:rPr lang="it-IT" sz="1600" dirty="0"/>
            <a:t>Spetta a madri di tre o più figli, fino al 18°anno del figlio più piccolo.  Per madri di 2 figli fino al decimo anno del  più piccolo spetta solo per quest’anno, salvo eventuale proroga</a:t>
          </a:r>
        </a:p>
      </dgm:t>
    </dgm:pt>
    <dgm:pt modelId="{35E1E16E-6866-492E-BB22-DEDD7DE26462}" type="parTrans" cxnId="{D26A0DE5-86CC-4635-9DCC-5BD2588C7F15}">
      <dgm:prSet/>
      <dgm:spPr/>
      <dgm:t>
        <a:bodyPr/>
        <a:lstStyle/>
        <a:p>
          <a:endParaRPr lang="it-IT"/>
        </a:p>
      </dgm:t>
    </dgm:pt>
    <dgm:pt modelId="{F60A6F7F-DE31-4434-9068-6A1EB59B389F}" type="sibTrans" cxnId="{D26A0DE5-86CC-4635-9DCC-5BD2588C7F15}">
      <dgm:prSet/>
      <dgm:spPr/>
      <dgm:t>
        <a:bodyPr/>
        <a:lstStyle/>
        <a:p>
          <a:endParaRPr lang="it-IT"/>
        </a:p>
      </dgm:t>
    </dgm:pt>
    <dgm:pt modelId="{0140B1C1-A733-4070-8A54-0F2F91D9CE43}">
      <dgm:prSet phldrT="[Testo]" custT="1"/>
      <dgm:spPr/>
      <dgm:t>
        <a:bodyPr/>
        <a:lstStyle/>
        <a:p>
          <a:r>
            <a:rPr lang="it-IT" sz="1600" dirty="0"/>
            <a:t>Rimodulazione aliquote IRPEF</a:t>
          </a:r>
        </a:p>
      </dgm:t>
    </dgm:pt>
    <dgm:pt modelId="{A0D82D76-3FAE-4713-80B9-77C950D7D7AA}" type="parTrans" cxnId="{7D5B73B3-B684-45EC-A01F-A890CABA111B}">
      <dgm:prSet/>
      <dgm:spPr/>
      <dgm:t>
        <a:bodyPr/>
        <a:lstStyle/>
        <a:p>
          <a:endParaRPr lang="it-IT"/>
        </a:p>
      </dgm:t>
    </dgm:pt>
    <dgm:pt modelId="{1017A696-0B09-4854-B121-997C367626C5}" type="sibTrans" cxnId="{7D5B73B3-B684-45EC-A01F-A890CABA111B}">
      <dgm:prSet/>
      <dgm:spPr/>
      <dgm:t>
        <a:bodyPr/>
        <a:lstStyle/>
        <a:p>
          <a:endParaRPr lang="it-IT"/>
        </a:p>
      </dgm:t>
    </dgm:pt>
    <dgm:pt modelId="{97737C8C-4B2B-433E-8067-59945EEE966F}">
      <dgm:prSet phldrT="[Testo]" custT="1"/>
      <dgm:spPr/>
      <dgm:t>
        <a:bodyPr/>
        <a:lstStyle/>
        <a:p>
          <a:r>
            <a:rPr lang="it-IT" sz="1600" dirty="0"/>
            <a:t>23% fino a 28.000</a:t>
          </a:r>
        </a:p>
      </dgm:t>
    </dgm:pt>
    <dgm:pt modelId="{EFCBC330-F576-4D56-A05D-62CEFFB93267}" type="parTrans" cxnId="{A2167479-607D-4252-9B8D-1977E7C9CC2B}">
      <dgm:prSet/>
      <dgm:spPr/>
      <dgm:t>
        <a:bodyPr/>
        <a:lstStyle/>
        <a:p>
          <a:endParaRPr lang="it-IT"/>
        </a:p>
      </dgm:t>
    </dgm:pt>
    <dgm:pt modelId="{0B8E72DC-E456-4409-A799-AB4218674815}" type="sibTrans" cxnId="{A2167479-607D-4252-9B8D-1977E7C9CC2B}">
      <dgm:prSet/>
      <dgm:spPr/>
      <dgm:t>
        <a:bodyPr/>
        <a:lstStyle/>
        <a:p>
          <a:endParaRPr lang="it-IT"/>
        </a:p>
      </dgm:t>
    </dgm:pt>
    <dgm:pt modelId="{6AA65315-E65A-4B34-8222-5C9CD7208F4A}">
      <dgm:prSet phldrT="[Testo]" custT="1"/>
      <dgm:spPr/>
      <dgm:t>
        <a:bodyPr/>
        <a:lstStyle/>
        <a:p>
          <a:r>
            <a:rPr lang="it-IT" sz="1600" dirty="0"/>
            <a:t>35% oltre 28.000 a 50.000 </a:t>
          </a:r>
        </a:p>
      </dgm:t>
    </dgm:pt>
    <dgm:pt modelId="{408E491D-FC1E-47AC-B0E3-327F4CABB6EE}" type="parTrans" cxnId="{7FD50FE0-0F32-4DC4-9760-8D0B1C548C75}">
      <dgm:prSet/>
      <dgm:spPr/>
      <dgm:t>
        <a:bodyPr/>
        <a:lstStyle/>
        <a:p>
          <a:endParaRPr lang="it-IT"/>
        </a:p>
      </dgm:t>
    </dgm:pt>
    <dgm:pt modelId="{7419D75C-D590-4538-A878-396E51E32564}" type="sibTrans" cxnId="{7FD50FE0-0F32-4DC4-9760-8D0B1C548C75}">
      <dgm:prSet/>
      <dgm:spPr/>
      <dgm:t>
        <a:bodyPr/>
        <a:lstStyle/>
        <a:p>
          <a:endParaRPr lang="it-IT"/>
        </a:p>
      </dgm:t>
    </dgm:pt>
    <dgm:pt modelId="{2C8D22DD-1B50-4FD4-AD30-DE8DCD991A25}">
      <dgm:prSet phldrT="[Testo]" custT="1"/>
      <dgm:spPr/>
      <dgm:t>
        <a:bodyPr/>
        <a:lstStyle/>
        <a:p>
          <a:r>
            <a:rPr lang="it-IT" sz="1600" dirty="0"/>
            <a:t>43% oltre 50.000</a:t>
          </a:r>
        </a:p>
      </dgm:t>
    </dgm:pt>
    <dgm:pt modelId="{7DFB4DEF-661E-4F51-9C05-8A31C55D1D06}" type="parTrans" cxnId="{01AFF78E-A179-4AEE-9473-B8618282DACC}">
      <dgm:prSet/>
      <dgm:spPr/>
      <dgm:t>
        <a:bodyPr/>
        <a:lstStyle/>
        <a:p>
          <a:endParaRPr lang="it-IT"/>
        </a:p>
      </dgm:t>
    </dgm:pt>
    <dgm:pt modelId="{C6A6F1F2-919E-484B-A67B-1B1C4AE84437}" type="sibTrans" cxnId="{01AFF78E-A179-4AEE-9473-B8618282DACC}">
      <dgm:prSet/>
      <dgm:spPr/>
      <dgm:t>
        <a:bodyPr/>
        <a:lstStyle/>
        <a:p>
          <a:endParaRPr lang="it-IT"/>
        </a:p>
      </dgm:t>
    </dgm:pt>
    <dgm:pt modelId="{1B619855-2A26-4D08-9935-D45C9E268EE5}">
      <dgm:prSet phldrT="[Testo]" custT="1"/>
      <dgm:spPr/>
      <dgm:t>
        <a:bodyPr/>
        <a:lstStyle/>
        <a:p>
          <a:r>
            <a:rPr lang="it-IT" sz="1600" dirty="0"/>
            <a:t>Plafond di esenzione fiscale e contributiva riconosciuti dao datore passerà da euro 258,23 a 2000 auro annui per lavoratori dipendenti con figli a carico e 1000 euro annui per gli altri.</a:t>
          </a:r>
        </a:p>
      </dgm:t>
    </dgm:pt>
    <dgm:pt modelId="{43FA0765-F42E-4E2E-9C2D-FDCE6BC8436E}" type="sibTrans" cxnId="{B0022F04-395A-41A0-95F3-34F0794C06BD}">
      <dgm:prSet/>
      <dgm:spPr/>
      <dgm:t>
        <a:bodyPr/>
        <a:lstStyle/>
        <a:p>
          <a:endParaRPr lang="it-IT"/>
        </a:p>
      </dgm:t>
    </dgm:pt>
    <dgm:pt modelId="{D3A9177E-F3EC-42E3-9D11-D0C7000679CE}" type="parTrans" cxnId="{B0022F04-395A-41A0-95F3-34F0794C06BD}">
      <dgm:prSet/>
      <dgm:spPr/>
      <dgm:t>
        <a:bodyPr/>
        <a:lstStyle/>
        <a:p>
          <a:endParaRPr lang="it-IT"/>
        </a:p>
      </dgm:t>
    </dgm:pt>
    <dgm:pt modelId="{F9CCAC3D-7542-4EB3-9E79-BD651627AA6B}">
      <dgm:prSet phldrT="[Testo]" custT="1"/>
      <dgm:spPr/>
      <dgm:t>
        <a:bodyPr/>
        <a:lstStyle/>
        <a:p>
          <a:r>
            <a:rPr lang="it-IT" sz="1600" dirty="0"/>
            <a:t>Nell’importo saranno comprese spese utenze domestiche , pagamento affitto e interessi mutuo prima casa</a:t>
          </a:r>
        </a:p>
      </dgm:t>
    </dgm:pt>
    <dgm:pt modelId="{22881C57-6A75-480F-A527-D6CBF886661D}" type="sibTrans" cxnId="{A0769205-2B72-4029-BCC9-F4840FF7266C}">
      <dgm:prSet/>
      <dgm:spPr/>
      <dgm:t>
        <a:bodyPr/>
        <a:lstStyle/>
        <a:p>
          <a:endParaRPr lang="it-IT"/>
        </a:p>
      </dgm:t>
    </dgm:pt>
    <dgm:pt modelId="{1C52D65D-EE25-4EDD-9D46-8307D772C296}" type="parTrans" cxnId="{A0769205-2B72-4029-BCC9-F4840FF7266C}">
      <dgm:prSet/>
      <dgm:spPr/>
      <dgm:t>
        <a:bodyPr/>
        <a:lstStyle/>
        <a:p>
          <a:endParaRPr lang="it-IT"/>
        </a:p>
      </dgm:t>
    </dgm:pt>
    <dgm:pt modelId="{A9ED4EF8-A314-478A-BA8C-D188CEB774F3}">
      <dgm:prSet phldrT="[Testo]" custT="1"/>
      <dgm:spPr/>
      <dgm:t>
        <a:bodyPr/>
        <a:lstStyle/>
        <a:p>
          <a:r>
            <a:rPr lang="it-IT" sz="1400" dirty="0"/>
            <a:t>Innalzamento limite esenzione fiscale  dei fringe benefit</a:t>
          </a:r>
        </a:p>
      </dgm:t>
    </dgm:pt>
    <dgm:pt modelId="{73563A8D-FE92-4CDB-9E22-011F5049C0EE}" type="sibTrans" cxnId="{51E0DAF3-976E-4048-8EA6-AF1C7501BC48}">
      <dgm:prSet/>
      <dgm:spPr/>
      <dgm:t>
        <a:bodyPr/>
        <a:lstStyle/>
        <a:p>
          <a:endParaRPr lang="it-IT"/>
        </a:p>
      </dgm:t>
    </dgm:pt>
    <dgm:pt modelId="{31B2727C-6BCF-4CF0-8509-71F72CA618EE}" type="parTrans" cxnId="{51E0DAF3-976E-4048-8EA6-AF1C7501BC48}">
      <dgm:prSet/>
      <dgm:spPr/>
      <dgm:t>
        <a:bodyPr/>
        <a:lstStyle/>
        <a:p>
          <a:endParaRPr lang="it-IT"/>
        </a:p>
      </dgm:t>
    </dgm:pt>
    <dgm:pt modelId="{6141961E-B81E-4610-95B4-64E56EF082B6}">
      <dgm:prSet phldrT="[Testo]" custT="1"/>
      <dgm:spPr/>
      <dgm:t>
        <a:bodyPr/>
        <a:lstStyle/>
        <a:p>
          <a:r>
            <a:rPr lang="it-IT" sz="1600" dirty="0"/>
            <a:t>Per il 2025 si prevede accorpamento del secondo e terzo scaglioni con aliquota al 33% ed estendendo la fascia di reddito a 60.000 euro</a:t>
          </a:r>
        </a:p>
      </dgm:t>
    </dgm:pt>
    <dgm:pt modelId="{EBC73C70-4BB9-4992-B596-F2BF531A7BCB}" type="parTrans" cxnId="{11343BDD-848C-4630-982C-A6F6F241A664}">
      <dgm:prSet/>
      <dgm:spPr/>
      <dgm:t>
        <a:bodyPr/>
        <a:lstStyle/>
        <a:p>
          <a:endParaRPr lang="it-IT"/>
        </a:p>
      </dgm:t>
    </dgm:pt>
    <dgm:pt modelId="{F83254F3-0F2E-4787-8E57-6FF00C638320}" type="sibTrans" cxnId="{11343BDD-848C-4630-982C-A6F6F241A664}">
      <dgm:prSet/>
      <dgm:spPr/>
      <dgm:t>
        <a:bodyPr/>
        <a:lstStyle/>
        <a:p>
          <a:endParaRPr lang="it-IT"/>
        </a:p>
      </dgm:t>
    </dgm:pt>
    <dgm:pt modelId="{025B42AE-6FB2-4B28-AE8D-94BE9EC54E4A}">
      <dgm:prSet/>
      <dgm:spPr/>
      <dgm:t>
        <a:bodyPr/>
        <a:lstStyle/>
        <a:p>
          <a:endParaRPr lang="it-IT" sz="1200" dirty="0"/>
        </a:p>
      </dgm:t>
    </dgm:pt>
    <dgm:pt modelId="{BB1A1F76-F452-4D89-A157-C7788920D14E}" type="parTrans" cxnId="{9C253303-4674-452B-AAC9-D609D5B2D7C4}">
      <dgm:prSet/>
      <dgm:spPr/>
      <dgm:t>
        <a:bodyPr/>
        <a:lstStyle/>
        <a:p>
          <a:endParaRPr lang="it-IT"/>
        </a:p>
      </dgm:t>
    </dgm:pt>
    <dgm:pt modelId="{27B7F091-C503-4FA5-9FEA-EB737B81D0B3}" type="sibTrans" cxnId="{9C253303-4674-452B-AAC9-D609D5B2D7C4}">
      <dgm:prSet/>
      <dgm:spPr/>
      <dgm:t>
        <a:bodyPr/>
        <a:lstStyle/>
        <a:p>
          <a:endParaRPr lang="it-IT"/>
        </a:p>
      </dgm:t>
    </dgm:pt>
    <dgm:pt modelId="{6BE88D42-1C07-4088-AAA7-F267844863AA}" type="pres">
      <dgm:prSet presAssocID="{772BA9AE-E412-4A7A-8DFC-9C59529D53C6}" presName="linearFlow" presStyleCnt="0">
        <dgm:presLayoutVars>
          <dgm:dir/>
          <dgm:animLvl val="lvl"/>
          <dgm:resizeHandles val="exact"/>
        </dgm:presLayoutVars>
      </dgm:prSet>
      <dgm:spPr/>
    </dgm:pt>
    <dgm:pt modelId="{BFF40F93-CE6B-43DF-8937-9E4B9ADB591F}" type="pres">
      <dgm:prSet presAssocID="{144DDEB4-9FB4-4C44-9FBC-E0F867256172}" presName="composite" presStyleCnt="0"/>
      <dgm:spPr/>
    </dgm:pt>
    <dgm:pt modelId="{BE3F4614-CA73-4801-9BD1-B1660B048B0E}" type="pres">
      <dgm:prSet presAssocID="{144DDEB4-9FB4-4C44-9FBC-E0F86725617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901115C-C48D-4964-8D1E-204545835C6A}" type="pres">
      <dgm:prSet presAssocID="{144DDEB4-9FB4-4C44-9FBC-E0F867256172}" presName="descendantText" presStyleLbl="alignAcc1" presStyleIdx="0" presStyleCnt="3" custAng="0">
        <dgm:presLayoutVars>
          <dgm:bulletEnabled val="1"/>
        </dgm:presLayoutVars>
      </dgm:prSet>
      <dgm:spPr/>
    </dgm:pt>
    <dgm:pt modelId="{EDC62DA6-3695-4F3F-8B22-704BF944FB22}" type="pres">
      <dgm:prSet presAssocID="{0B50888E-0CE8-4175-83FF-6CC41447BF64}" presName="sp" presStyleCnt="0"/>
      <dgm:spPr/>
    </dgm:pt>
    <dgm:pt modelId="{23839F30-DC79-44F5-A06A-04D217E34F57}" type="pres">
      <dgm:prSet presAssocID="{0140B1C1-A733-4070-8A54-0F2F91D9CE43}" presName="composite" presStyleCnt="0"/>
      <dgm:spPr/>
    </dgm:pt>
    <dgm:pt modelId="{18506AAA-A7B7-427C-AD77-802C3E40613A}" type="pres">
      <dgm:prSet presAssocID="{0140B1C1-A733-4070-8A54-0F2F91D9CE4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6DE7E308-A7A5-4781-BCD4-B7D4720529EA}" type="pres">
      <dgm:prSet presAssocID="{0140B1C1-A733-4070-8A54-0F2F91D9CE43}" presName="descendantText" presStyleLbl="alignAcc1" presStyleIdx="1" presStyleCnt="3" custScaleY="113880" custLinFactNeighborY="29864">
        <dgm:presLayoutVars>
          <dgm:bulletEnabled val="1"/>
        </dgm:presLayoutVars>
      </dgm:prSet>
      <dgm:spPr/>
    </dgm:pt>
    <dgm:pt modelId="{EE6DBEAA-B887-4FE4-9083-0C5975612D14}" type="pres">
      <dgm:prSet presAssocID="{1017A696-0B09-4854-B121-997C367626C5}" presName="sp" presStyleCnt="0"/>
      <dgm:spPr/>
    </dgm:pt>
    <dgm:pt modelId="{50C5C929-2355-480D-954F-6450A5ECF6D3}" type="pres">
      <dgm:prSet presAssocID="{A9ED4EF8-A314-478A-BA8C-D188CEB774F3}" presName="composite" presStyleCnt="0"/>
      <dgm:spPr/>
    </dgm:pt>
    <dgm:pt modelId="{E2E9AD0A-CF2A-4EC3-9101-887FC6C1EEB0}" type="pres">
      <dgm:prSet presAssocID="{A9ED4EF8-A314-478A-BA8C-D188CEB774F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5C02AEA-4E91-4FEC-8244-BCD0106963A9}" type="pres">
      <dgm:prSet presAssocID="{A9ED4EF8-A314-478A-BA8C-D188CEB774F3}" presName="descendantText" presStyleLbl="alignAcc1" presStyleIdx="2" presStyleCnt="3" custScaleY="123152">
        <dgm:presLayoutVars>
          <dgm:bulletEnabled val="1"/>
        </dgm:presLayoutVars>
      </dgm:prSet>
      <dgm:spPr/>
    </dgm:pt>
  </dgm:ptLst>
  <dgm:cxnLst>
    <dgm:cxn modelId="{9C253303-4674-452B-AAC9-D609D5B2D7C4}" srcId="{0140B1C1-A733-4070-8A54-0F2F91D9CE43}" destId="{025B42AE-6FB2-4B28-AE8D-94BE9EC54E4A}" srcOrd="4" destOrd="0" parTransId="{BB1A1F76-F452-4D89-A157-C7788920D14E}" sibTransId="{27B7F091-C503-4FA5-9FEA-EB737B81D0B3}"/>
    <dgm:cxn modelId="{B0022F04-395A-41A0-95F3-34F0794C06BD}" srcId="{A9ED4EF8-A314-478A-BA8C-D188CEB774F3}" destId="{1B619855-2A26-4D08-9935-D45C9E268EE5}" srcOrd="0" destOrd="0" parTransId="{D3A9177E-F3EC-42E3-9D11-D0C7000679CE}" sibTransId="{43FA0765-F42E-4E2E-9C2D-FDCE6BC8436E}"/>
    <dgm:cxn modelId="{A0769205-2B72-4029-BCC9-F4840FF7266C}" srcId="{A9ED4EF8-A314-478A-BA8C-D188CEB774F3}" destId="{F9CCAC3D-7542-4EB3-9E79-BD651627AA6B}" srcOrd="1" destOrd="0" parTransId="{1C52D65D-EE25-4EDD-9D46-8307D772C296}" sibTransId="{22881C57-6A75-480F-A527-D6CBF886661D}"/>
    <dgm:cxn modelId="{1773A024-FD6B-4624-A972-CA75DBA3E20A}" type="presOf" srcId="{025B42AE-6FB2-4B28-AE8D-94BE9EC54E4A}" destId="{6DE7E308-A7A5-4781-BCD4-B7D4720529EA}" srcOrd="0" destOrd="4" presId="urn:microsoft.com/office/officeart/2005/8/layout/chevron2"/>
    <dgm:cxn modelId="{7B4D2333-A3C5-4ED1-8E7A-A90F2412028E}" type="presOf" srcId="{144DDEB4-9FB4-4C44-9FBC-E0F867256172}" destId="{BE3F4614-CA73-4801-9BD1-B1660B048B0E}" srcOrd="0" destOrd="0" presId="urn:microsoft.com/office/officeart/2005/8/layout/chevron2"/>
    <dgm:cxn modelId="{32C6E540-5D66-43E8-922A-FEA2D51C19EC}" type="presOf" srcId="{A9ED4EF8-A314-478A-BA8C-D188CEB774F3}" destId="{E2E9AD0A-CF2A-4EC3-9101-887FC6C1EEB0}" srcOrd="0" destOrd="0" presId="urn:microsoft.com/office/officeart/2005/8/layout/chevron2"/>
    <dgm:cxn modelId="{3AB8D66A-7D12-4790-AA00-53CE6D6B6FB3}" srcId="{772BA9AE-E412-4A7A-8DFC-9C59529D53C6}" destId="{144DDEB4-9FB4-4C44-9FBC-E0F867256172}" srcOrd="0" destOrd="0" parTransId="{8E0006BC-D4EA-4243-9D69-9FAFA9D01CA9}" sibTransId="{0B50888E-0CE8-4175-83FF-6CC41447BF64}"/>
    <dgm:cxn modelId="{F4FB316E-4DEC-479A-8347-0147419A8BD4}" type="presOf" srcId="{2C8D22DD-1B50-4FD4-AD30-DE8DCD991A25}" destId="{6DE7E308-A7A5-4781-BCD4-B7D4720529EA}" srcOrd="0" destOrd="2" presId="urn:microsoft.com/office/officeart/2005/8/layout/chevron2"/>
    <dgm:cxn modelId="{3BBBE06F-778C-4551-BF74-F6490A158D71}" type="presOf" srcId="{6141961E-B81E-4610-95B4-64E56EF082B6}" destId="{6DE7E308-A7A5-4781-BCD4-B7D4720529EA}" srcOrd="0" destOrd="3" presId="urn:microsoft.com/office/officeart/2005/8/layout/chevron2"/>
    <dgm:cxn modelId="{A2167479-607D-4252-9B8D-1977E7C9CC2B}" srcId="{0140B1C1-A733-4070-8A54-0F2F91D9CE43}" destId="{97737C8C-4B2B-433E-8067-59945EEE966F}" srcOrd="0" destOrd="0" parTransId="{EFCBC330-F576-4D56-A05D-62CEFFB93267}" sibTransId="{0B8E72DC-E456-4409-A799-AB4218674815}"/>
    <dgm:cxn modelId="{F4A19B7A-FC66-4BA6-9503-F5E8B10EE277}" srcId="{144DDEB4-9FB4-4C44-9FBC-E0F867256172}" destId="{10E3DCA3-11F2-449A-B3B0-1B65B482841A}" srcOrd="0" destOrd="0" parTransId="{2DAC5C48-0503-4412-8390-D306F277D559}" sibTransId="{5C6EE52D-FF48-4E92-BFF8-7329802FADCA}"/>
    <dgm:cxn modelId="{01AFF78E-A179-4AEE-9473-B8618282DACC}" srcId="{0140B1C1-A733-4070-8A54-0F2F91D9CE43}" destId="{2C8D22DD-1B50-4FD4-AD30-DE8DCD991A25}" srcOrd="2" destOrd="0" parTransId="{7DFB4DEF-661E-4F51-9C05-8A31C55D1D06}" sibTransId="{C6A6F1F2-919E-484B-A67B-1B1C4AE84437}"/>
    <dgm:cxn modelId="{0D90C59A-70BE-44F8-A1D5-583D109B7A4E}" type="presOf" srcId="{0140B1C1-A733-4070-8A54-0F2F91D9CE43}" destId="{18506AAA-A7B7-427C-AD77-802C3E40613A}" srcOrd="0" destOrd="0" presId="urn:microsoft.com/office/officeart/2005/8/layout/chevron2"/>
    <dgm:cxn modelId="{7D5B73B3-B684-45EC-A01F-A890CABA111B}" srcId="{772BA9AE-E412-4A7A-8DFC-9C59529D53C6}" destId="{0140B1C1-A733-4070-8A54-0F2F91D9CE43}" srcOrd="1" destOrd="0" parTransId="{A0D82D76-3FAE-4713-80B9-77C950D7D7AA}" sibTransId="{1017A696-0B09-4854-B121-997C367626C5}"/>
    <dgm:cxn modelId="{791E14C9-03CA-4BC9-9F0E-DF6273A01A70}" type="presOf" srcId="{97737C8C-4B2B-433E-8067-59945EEE966F}" destId="{6DE7E308-A7A5-4781-BCD4-B7D4720529EA}" srcOrd="0" destOrd="0" presId="urn:microsoft.com/office/officeart/2005/8/layout/chevron2"/>
    <dgm:cxn modelId="{32DD87CA-C0B6-42F7-B866-57401473F86E}" type="presOf" srcId="{772BA9AE-E412-4A7A-8DFC-9C59529D53C6}" destId="{6BE88D42-1C07-4088-AAA7-F267844863AA}" srcOrd="0" destOrd="0" presId="urn:microsoft.com/office/officeart/2005/8/layout/chevron2"/>
    <dgm:cxn modelId="{7AAE14CF-0A09-4288-87FA-6A58AC682A9A}" type="presOf" srcId="{1B619855-2A26-4D08-9935-D45C9E268EE5}" destId="{45C02AEA-4E91-4FEC-8244-BCD0106963A9}" srcOrd="0" destOrd="0" presId="urn:microsoft.com/office/officeart/2005/8/layout/chevron2"/>
    <dgm:cxn modelId="{9A9765DA-78D1-439F-B97A-85CF598E756B}" type="presOf" srcId="{10E3DCA3-11F2-449A-B3B0-1B65B482841A}" destId="{8901115C-C48D-4964-8D1E-204545835C6A}" srcOrd="0" destOrd="0" presId="urn:microsoft.com/office/officeart/2005/8/layout/chevron2"/>
    <dgm:cxn modelId="{955C02DB-D48A-42D5-9A8D-FE3A0FBE8AC7}" type="presOf" srcId="{DE259CBB-7AFC-4CCB-BFC0-50FCC7A739A8}" destId="{8901115C-C48D-4964-8D1E-204545835C6A}" srcOrd="0" destOrd="1" presId="urn:microsoft.com/office/officeart/2005/8/layout/chevron2"/>
    <dgm:cxn modelId="{11343BDD-848C-4630-982C-A6F6F241A664}" srcId="{0140B1C1-A733-4070-8A54-0F2F91D9CE43}" destId="{6141961E-B81E-4610-95B4-64E56EF082B6}" srcOrd="3" destOrd="0" parTransId="{EBC73C70-4BB9-4992-B596-F2BF531A7BCB}" sibTransId="{F83254F3-0F2E-4787-8E57-6FF00C638320}"/>
    <dgm:cxn modelId="{7FD50FE0-0F32-4DC4-9760-8D0B1C548C75}" srcId="{0140B1C1-A733-4070-8A54-0F2F91D9CE43}" destId="{6AA65315-E65A-4B34-8222-5C9CD7208F4A}" srcOrd="1" destOrd="0" parTransId="{408E491D-FC1E-47AC-B0E3-327F4CABB6EE}" sibTransId="{7419D75C-D590-4538-A878-396E51E32564}"/>
    <dgm:cxn modelId="{D26A0DE5-86CC-4635-9DCC-5BD2588C7F15}" srcId="{144DDEB4-9FB4-4C44-9FBC-E0F867256172}" destId="{DE259CBB-7AFC-4CCB-BFC0-50FCC7A739A8}" srcOrd="1" destOrd="0" parTransId="{35E1E16E-6866-492E-BB22-DEDD7DE26462}" sibTransId="{F60A6F7F-DE31-4434-9068-6A1EB59B389F}"/>
    <dgm:cxn modelId="{50E63AE7-E1F5-40DB-9A5C-27A8FFBB39AD}" type="presOf" srcId="{6AA65315-E65A-4B34-8222-5C9CD7208F4A}" destId="{6DE7E308-A7A5-4781-BCD4-B7D4720529EA}" srcOrd="0" destOrd="1" presId="urn:microsoft.com/office/officeart/2005/8/layout/chevron2"/>
    <dgm:cxn modelId="{589DC7E8-07BC-41D5-8516-22C12DB8C1D5}" type="presOf" srcId="{F9CCAC3D-7542-4EB3-9E79-BD651627AA6B}" destId="{45C02AEA-4E91-4FEC-8244-BCD0106963A9}" srcOrd="0" destOrd="1" presId="urn:microsoft.com/office/officeart/2005/8/layout/chevron2"/>
    <dgm:cxn modelId="{51E0DAF3-976E-4048-8EA6-AF1C7501BC48}" srcId="{772BA9AE-E412-4A7A-8DFC-9C59529D53C6}" destId="{A9ED4EF8-A314-478A-BA8C-D188CEB774F3}" srcOrd="2" destOrd="0" parTransId="{31B2727C-6BCF-4CF0-8509-71F72CA618EE}" sibTransId="{73563A8D-FE92-4CDB-9E22-011F5049C0EE}"/>
    <dgm:cxn modelId="{E48876D8-125F-48CC-8BCC-BC5046BA2A79}" type="presParOf" srcId="{6BE88D42-1C07-4088-AAA7-F267844863AA}" destId="{BFF40F93-CE6B-43DF-8937-9E4B9ADB591F}" srcOrd="0" destOrd="0" presId="urn:microsoft.com/office/officeart/2005/8/layout/chevron2"/>
    <dgm:cxn modelId="{D9D3E30A-4508-447E-B7B7-CC4955389A0D}" type="presParOf" srcId="{BFF40F93-CE6B-43DF-8937-9E4B9ADB591F}" destId="{BE3F4614-CA73-4801-9BD1-B1660B048B0E}" srcOrd="0" destOrd="0" presId="urn:microsoft.com/office/officeart/2005/8/layout/chevron2"/>
    <dgm:cxn modelId="{CB3C71F8-D2A1-4526-BD45-68E83182E9D8}" type="presParOf" srcId="{BFF40F93-CE6B-43DF-8937-9E4B9ADB591F}" destId="{8901115C-C48D-4964-8D1E-204545835C6A}" srcOrd="1" destOrd="0" presId="urn:microsoft.com/office/officeart/2005/8/layout/chevron2"/>
    <dgm:cxn modelId="{8959E291-38BD-4702-B111-8363E1F6803A}" type="presParOf" srcId="{6BE88D42-1C07-4088-AAA7-F267844863AA}" destId="{EDC62DA6-3695-4F3F-8B22-704BF944FB22}" srcOrd="1" destOrd="0" presId="urn:microsoft.com/office/officeart/2005/8/layout/chevron2"/>
    <dgm:cxn modelId="{827F54A3-EA4A-4D17-BD46-6D7A95A14A22}" type="presParOf" srcId="{6BE88D42-1C07-4088-AAA7-F267844863AA}" destId="{23839F30-DC79-44F5-A06A-04D217E34F57}" srcOrd="2" destOrd="0" presId="urn:microsoft.com/office/officeart/2005/8/layout/chevron2"/>
    <dgm:cxn modelId="{C7ABB0AE-F0D5-49DF-A6EB-674CD47FB0DF}" type="presParOf" srcId="{23839F30-DC79-44F5-A06A-04D217E34F57}" destId="{18506AAA-A7B7-427C-AD77-802C3E40613A}" srcOrd="0" destOrd="0" presId="urn:microsoft.com/office/officeart/2005/8/layout/chevron2"/>
    <dgm:cxn modelId="{AFD05ABB-FAE9-40F5-BF52-9CDBC796BA41}" type="presParOf" srcId="{23839F30-DC79-44F5-A06A-04D217E34F57}" destId="{6DE7E308-A7A5-4781-BCD4-B7D4720529EA}" srcOrd="1" destOrd="0" presId="urn:microsoft.com/office/officeart/2005/8/layout/chevron2"/>
    <dgm:cxn modelId="{53684D1E-CFA1-41E4-B0AD-55E3F6EFB7A7}" type="presParOf" srcId="{6BE88D42-1C07-4088-AAA7-F267844863AA}" destId="{EE6DBEAA-B887-4FE4-9083-0C5975612D14}" srcOrd="3" destOrd="0" presId="urn:microsoft.com/office/officeart/2005/8/layout/chevron2"/>
    <dgm:cxn modelId="{8B128713-B196-4D7F-BCAE-4CA66CB745A7}" type="presParOf" srcId="{6BE88D42-1C07-4088-AAA7-F267844863AA}" destId="{50C5C929-2355-480D-954F-6450A5ECF6D3}" srcOrd="4" destOrd="0" presId="urn:microsoft.com/office/officeart/2005/8/layout/chevron2"/>
    <dgm:cxn modelId="{F14BA490-BA11-4A91-8BAB-6CB5F394901B}" type="presParOf" srcId="{50C5C929-2355-480D-954F-6450A5ECF6D3}" destId="{E2E9AD0A-CF2A-4EC3-9101-887FC6C1EEB0}" srcOrd="0" destOrd="0" presId="urn:microsoft.com/office/officeart/2005/8/layout/chevron2"/>
    <dgm:cxn modelId="{75F35D4E-F128-4F30-A066-F84161D7B5B0}" type="presParOf" srcId="{50C5C929-2355-480D-954F-6450A5ECF6D3}" destId="{45C02AEA-4E91-4FEC-8244-BCD0106963A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A50BA-005A-4D04-A353-DA2785C23EBE}">
      <dsp:nvSpPr>
        <dsp:cNvPr id="0" name=""/>
        <dsp:cNvSpPr/>
      </dsp:nvSpPr>
      <dsp:spPr>
        <a:xfrm rot="5400000">
          <a:off x="2275995" y="1026864"/>
          <a:ext cx="1646735" cy="175459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548E1-AEE3-4DDE-B8E3-CD261D1BE29B}">
      <dsp:nvSpPr>
        <dsp:cNvPr id="0" name=""/>
        <dsp:cNvSpPr/>
      </dsp:nvSpPr>
      <dsp:spPr>
        <a:xfrm>
          <a:off x="1177427" y="2011"/>
          <a:ext cx="5007071" cy="1169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Cambria" panose="02040503050406030204" pitchFamily="18" charset="0"/>
              <a:ea typeface="Cambria" panose="02040503050406030204" pitchFamily="18" charset="0"/>
            </a:rPr>
            <a:t>Indicazione periodo di riferimento</a:t>
          </a:r>
        </a:p>
      </dsp:txBody>
      <dsp:txXfrm>
        <a:off x="1211687" y="36271"/>
        <a:ext cx="4938551" cy="1101210"/>
      </dsp:txXfrm>
    </dsp:sp>
    <dsp:sp modelId="{ED5DE9AE-F982-4D06-BFCD-DCC96433EAB3}">
      <dsp:nvSpPr>
        <dsp:cNvPr id="0" name=""/>
        <dsp:cNvSpPr/>
      </dsp:nvSpPr>
      <dsp:spPr>
        <a:xfrm rot="5400000">
          <a:off x="2275995" y="2682276"/>
          <a:ext cx="1646735" cy="175459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2A8B4E-4D41-4703-A976-2B34A8E088D5}">
      <dsp:nvSpPr>
        <dsp:cNvPr id="0" name=""/>
        <dsp:cNvSpPr/>
      </dsp:nvSpPr>
      <dsp:spPr>
        <a:xfrm>
          <a:off x="1547783" y="1464175"/>
          <a:ext cx="4266358" cy="1554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Cambria" panose="02040503050406030204" pitchFamily="18" charset="0"/>
              <a:ea typeface="Cambria" panose="02040503050406030204" pitchFamily="18" charset="0"/>
            </a:rPr>
            <a:t>Dati anagrafici del lavoratore e dell'ente di appartenenza</a:t>
          </a:r>
        </a:p>
      </dsp:txBody>
      <dsp:txXfrm>
        <a:off x="1593300" y="1509692"/>
        <a:ext cx="4175324" cy="1463046"/>
      </dsp:txXfrm>
    </dsp:sp>
    <dsp:sp modelId="{0A414233-5A90-4ED3-A54D-8DB2F860658A}">
      <dsp:nvSpPr>
        <dsp:cNvPr id="0" name=""/>
        <dsp:cNvSpPr/>
      </dsp:nvSpPr>
      <dsp:spPr>
        <a:xfrm>
          <a:off x="3107207" y="3508908"/>
          <a:ext cx="4505679" cy="175459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3CF0B-7FD5-4E30-855C-172B60269BF7}">
      <dsp:nvSpPr>
        <dsp:cNvPr id="0" name=""/>
        <dsp:cNvSpPr/>
      </dsp:nvSpPr>
      <dsp:spPr>
        <a:xfrm>
          <a:off x="1338967" y="3310688"/>
          <a:ext cx="4683991" cy="1169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Cambria" panose="02040503050406030204" pitchFamily="18" charset="0"/>
              <a:ea typeface="Cambria" panose="02040503050406030204" pitchFamily="18" charset="0"/>
            </a:rPr>
            <a:t>Posizione giuridico economica, cioè qualifica, natura del rapporto di lavoro (tempo determinato e indeterminato),tipo di rapporto(es: tempo pieno)</a:t>
          </a:r>
        </a:p>
      </dsp:txBody>
      <dsp:txXfrm>
        <a:off x="1373227" y="3344948"/>
        <a:ext cx="4615471" cy="1101210"/>
      </dsp:txXfrm>
    </dsp:sp>
    <dsp:sp modelId="{0DAEDA18-BDE6-4D08-BC9A-EA70D30B29C5}">
      <dsp:nvSpPr>
        <dsp:cNvPr id="0" name=""/>
        <dsp:cNvSpPr/>
      </dsp:nvSpPr>
      <dsp:spPr>
        <a:xfrm rot="16200000">
          <a:off x="6817719" y="2706022"/>
          <a:ext cx="1599241" cy="175459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778E8-85D2-49E0-87FC-C416EC826724}">
      <dsp:nvSpPr>
        <dsp:cNvPr id="0" name=""/>
        <dsp:cNvSpPr/>
      </dsp:nvSpPr>
      <dsp:spPr>
        <a:xfrm>
          <a:off x="6869414" y="3310688"/>
          <a:ext cx="2659051" cy="1169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Cambria" panose="02040503050406030204" pitchFamily="18" charset="0"/>
              <a:ea typeface="Cambria" panose="02040503050406030204" pitchFamily="18" charset="0"/>
            </a:rPr>
            <a:t>Detrazioni coniuge, figli a carico, figli minori di 3 anni</a:t>
          </a:r>
        </a:p>
      </dsp:txBody>
      <dsp:txXfrm>
        <a:off x="6903674" y="3344948"/>
        <a:ext cx="2590531" cy="1101210"/>
      </dsp:txXfrm>
    </dsp:sp>
    <dsp:sp modelId="{08E6B65D-D0D9-478A-B58C-5F50FA3FD8B3}">
      <dsp:nvSpPr>
        <dsp:cNvPr id="0" name=""/>
        <dsp:cNvSpPr/>
      </dsp:nvSpPr>
      <dsp:spPr>
        <a:xfrm>
          <a:off x="6827850" y="1559695"/>
          <a:ext cx="2742180" cy="14585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Cambria" panose="02040503050406030204" pitchFamily="18" charset="0"/>
              <a:ea typeface="Cambria" panose="02040503050406030204" pitchFamily="18" charset="0"/>
            </a:rPr>
            <a:t>Estremi pagamento (iban del lavoratore)</a:t>
          </a:r>
        </a:p>
      </dsp:txBody>
      <dsp:txXfrm>
        <a:off x="6870570" y="1602415"/>
        <a:ext cx="2656740" cy="1373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25756-FFBD-4110-8239-A32CB344B05F}">
      <dsp:nvSpPr>
        <dsp:cNvPr id="0" name=""/>
        <dsp:cNvSpPr/>
      </dsp:nvSpPr>
      <dsp:spPr>
        <a:xfrm rot="5400000">
          <a:off x="-206006" y="208328"/>
          <a:ext cx="1373375" cy="9613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>
              <a:latin typeface="Calibri Light" panose="020F0302020204030204"/>
            </a:rPr>
            <a:t>Diretta</a:t>
          </a:r>
          <a:endParaRPr lang="it-IT" sz="2100" kern="1200"/>
        </a:p>
      </dsp:txBody>
      <dsp:txXfrm rot="-5400000">
        <a:off x="1" y="483002"/>
        <a:ext cx="961362" cy="412013"/>
      </dsp:txXfrm>
    </dsp:sp>
    <dsp:sp modelId="{E81201DE-7884-4381-84DF-17F49FB32826}">
      <dsp:nvSpPr>
        <dsp:cNvPr id="0" name=""/>
        <dsp:cNvSpPr/>
      </dsp:nvSpPr>
      <dsp:spPr>
        <a:xfrm rot="5400000">
          <a:off x="4757002" y="-3793316"/>
          <a:ext cx="892694" cy="84839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900" kern="1200">
              <a:latin typeface="Cambria"/>
              <a:ea typeface="Cambria"/>
            </a:rPr>
            <a:t>Viene stabilita dal contratto collettivo ed è erogato su base mensile . Al suo interno sono contenuti: busta paga,  scatti di anzianità , premi aziendali fissi</a:t>
          </a:r>
        </a:p>
      </dsp:txBody>
      <dsp:txXfrm rot="-5400000">
        <a:off x="961363" y="45901"/>
        <a:ext cx="8440395" cy="805538"/>
      </dsp:txXfrm>
    </dsp:sp>
    <dsp:sp modelId="{29256693-4EEB-4505-B9FD-356F21B4264D}">
      <dsp:nvSpPr>
        <dsp:cNvPr id="0" name=""/>
        <dsp:cNvSpPr/>
      </dsp:nvSpPr>
      <dsp:spPr>
        <a:xfrm rot="5400000">
          <a:off x="-206006" y="1384486"/>
          <a:ext cx="1373375" cy="9613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>
              <a:latin typeface="Calibri Light" panose="020F0302020204030204"/>
            </a:rPr>
            <a:t>Indiretta</a:t>
          </a:r>
          <a:endParaRPr lang="it-IT" sz="2100" kern="1200"/>
        </a:p>
      </dsp:txBody>
      <dsp:txXfrm rot="-5400000">
        <a:off x="1" y="1659160"/>
        <a:ext cx="961362" cy="412013"/>
      </dsp:txXfrm>
    </dsp:sp>
    <dsp:sp modelId="{DFB3279E-F08A-49BA-BFAD-FA3F0FF54ABB}">
      <dsp:nvSpPr>
        <dsp:cNvPr id="0" name=""/>
        <dsp:cNvSpPr/>
      </dsp:nvSpPr>
      <dsp:spPr>
        <a:xfrm rot="5400000">
          <a:off x="4757002" y="-2617159"/>
          <a:ext cx="892694" cy="84839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900" kern="1200">
              <a:latin typeface="Cambria"/>
              <a:ea typeface="Cambria"/>
            </a:rPr>
            <a:t>E' quella che il lavoratore percepisce una volta nel corso dell'anno , ad esempio: permessi annui retribuiti, ferie, festività, malattia , infortunio</a:t>
          </a:r>
        </a:p>
      </dsp:txBody>
      <dsp:txXfrm rot="-5400000">
        <a:off x="961363" y="1222058"/>
        <a:ext cx="8440395" cy="805538"/>
      </dsp:txXfrm>
    </dsp:sp>
    <dsp:sp modelId="{7258B4E8-4709-49F9-AA01-A1DA68FC4506}">
      <dsp:nvSpPr>
        <dsp:cNvPr id="0" name=""/>
        <dsp:cNvSpPr/>
      </dsp:nvSpPr>
      <dsp:spPr>
        <a:xfrm rot="5400000">
          <a:off x="-206006" y="2560644"/>
          <a:ext cx="1373375" cy="9613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>
              <a:latin typeface="Calibri Light" panose="020F0302020204030204"/>
            </a:rPr>
            <a:t>Differita</a:t>
          </a:r>
          <a:endParaRPr lang="it-IT" sz="2100" kern="1200"/>
        </a:p>
      </dsp:txBody>
      <dsp:txXfrm rot="-5400000">
        <a:off x="1" y="2835318"/>
        <a:ext cx="961362" cy="412013"/>
      </dsp:txXfrm>
    </dsp:sp>
    <dsp:sp modelId="{656AA08E-1A73-4E3C-B5EF-5273CD71E078}">
      <dsp:nvSpPr>
        <dsp:cNvPr id="0" name=""/>
        <dsp:cNvSpPr/>
      </dsp:nvSpPr>
      <dsp:spPr>
        <a:xfrm rot="5400000">
          <a:off x="4757002" y="-1441001"/>
          <a:ext cx="892694" cy="84839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900" kern="1200" dirty="0">
              <a:latin typeface="Cambria"/>
              <a:ea typeface="Cambria"/>
            </a:rPr>
            <a:t>Emolumenti maturati nel tempo, ma erogati in un determinato momento , ad esempio TFR e tredicesima</a:t>
          </a:r>
        </a:p>
      </dsp:txBody>
      <dsp:txXfrm rot="-5400000">
        <a:off x="961363" y="2398216"/>
        <a:ext cx="8440395" cy="8055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988C5B-62DD-4670-A5E0-A1C39CD88000}">
      <dsp:nvSpPr>
        <dsp:cNvPr id="0" name=""/>
        <dsp:cNvSpPr/>
      </dsp:nvSpPr>
      <dsp:spPr>
        <a:xfrm>
          <a:off x="478806" y="2275"/>
          <a:ext cx="3403086" cy="20418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u="sng" kern="1200">
              <a:latin typeface="Calibri Light" panose="020F0302020204030204"/>
            </a:rPr>
            <a:t> </a:t>
          </a:r>
          <a:r>
            <a:rPr lang="it-IT" sz="1300" b="1" u="sng" kern="1200">
              <a:latin typeface="Calibri Light" panose="020F0302020204030204"/>
            </a:rPr>
            <a:t>Indennità di specificità infermieristica (art.104) </a:t>
          </a:r>
          <a:r>
            <a:rPr lang="it-IT" sz="1300" b="1" kern="1200">
              <a:latin typeface="Calibri Light" panose="020F0302020204030204"/>
            </a:rPr>
            <a:t>:</a:t>
          </a:r>
          <a:r>
            <a:rPr lang="it-IT" sz="1300" kern="1200">
              <a:latin typeface="Calibri Light" panose="020F0302020204030204"/>
            </a:rPr>
            <a:t>  </a:t>
          </a:r>
          <a:r>
            <a:rPr lang="it-IT" sz="1300" b="1" kern="1200">
              <a:latin typeface="Calibri Light" panose="020F0302020204030204"/>
            </a:rPr>
            <a:t>riconosciuta ai dipendenti di aziende ed enti del SSN;  viene erogata per 12  mensilità quale parte del trattamento economico fondamentale e la somma  è di euro 72,79 per infermieri ed infermiere pediatrici; 66,97 euro per infermiere psichiatrico e puericultore con un anno di corso "senior" e 62,81 euro per infermiere psichiatrico e puericultore  un anno di cor</a:t>
          </a:r>
          <a:r>
            <a:rPr lang="it-IT" sz="1300" kern="1200">
              <a:latin typeface="Calibri Light" panose="020F0302020204030204"/>
            </a:rPr>
            <a:t>so.</a:t>
          </a:r>
        </a:p>
      </dsp:txBody>
      <dsp:txXfrm>
        <a:off x="478806" y="2275"/>
        <a:ext cx="3403086" cy="2041851"/>
      </dsp:txXfrm>
    </dsp:sp>
    <dsp:sp modelId="{03C5736B-83E9-46CB-BD9F-0BBADFECBA2E}">
      <dsp:nvSpPr>
        <dsp:cNvPr id="0" name=""/>
        <dsp:cNvSpPr/>
      </dsp:nvSpPr>
      <dsp:spPr>
        <a:xfrm>
          <a:off x="4222201" y="2275"/>
          <a:ext cx="3403086" cy="20418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u="sng" kern="1200">
              <a:latin typeface="Calibri Light" panose="020F0302020204030204"/>
            </a:rPr>
            <a:t> </a:t>
          </a:r>
          <a:r>
            <a:rPr lang="it-IT" sz="1300" b="0" u="sng" kern="1200">
              <a:latin typeface="Calibri Light" panose="020F0302020204030204"/>
            </a:rPr>
            <a:t>I</a:t>
          </a:r>
          <a:r>
            <a:rPr lang="it-IT" sz="1300" b="1" u="sng" kern="1200">
              <a:latin typeface="Calibri Light" panose="020F0302020204030204"/>
            </a:rPr>
            <a:t>ndennità </a:t>
          </a:r>
          <a:r>
            <a:rPr lang="it-IT" sz="1300" b="1" i="0" u="sng" kern="1200">
              <a:latin typeface="Calibri Light" panose="020F0302020204030204"/>
            </a:rPr>
            <a:t>tutela del malato (art.105):</a:t>
          </a:r>
          <a:r>
            <a:rPr lang="it-IT" sz="1300" b="1" i="0" u="none" kern="1200">
              <a:latin typeface="Calibri Light" panose="020F0302020204030204"/>
            </a:rPr>
            <a:t> </a:t>
          </a:r>
          <a:r>
            <a:rPr lang="it-IT" sz="1300" b="1" u="none" kern="1200">
              <a:latin typeface="Calibri Light" panose="020F0302020204030204"/>
            </a:rPr>
            <a:t>per valorizzare l'apporto delle competenze  finalizzate alla tutela del malato, a partire dal 2021 è stata introdotta questa indennità per professioni sanitarie della riabilitazione, prevenzione, di ostetrica, per gli assistenti sociali e per gli OSS. Viene erogata per 12 mesi ed è di 41,10 euro per professionisti della salute e funzionari; 37,81 per assistenti e 35,46 per OSS.</a:t>
          </a:r>
        </a:p>
      </dsp:txBody>
      <dsp:txXfrm>
        <a:off x="4222201" y="2275"/>
        <a:ext cx="3403086" cy="2041851"/>
      </dsp:txXfrm>
    </dsp:sp>
    <dsp:sp modelId="{A499448A-1386-4C27-9287-0BAF130756BB}">
      <dsp:nvSpPr>
        <dsp:cNvPr id="0" name=""/>
        <dsp:cNvSpPr/>
      </dsp:nvSpPr>
      <dsp:spPr>
        <a:xfrm>
          <a:off x="478806" y="2384436"/>
          <a:ext cx="3403086" cy="20418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u="sng" kern="1200">
              <a:latin typeface="Calibri Light" panose="020F0302020204030204"/>
            </a:rPr>
            <a:t>L'indennità di turno, di servizio e festivo (art.106): </a:t>
          </a:r>
          <a:r>
            <a:rPr lang="it-IT" sz="1300" b="0" u="none" kern="1200">
              <a:latin typeface="Calibri Light" panose="020F0302020204030204"/>
            </a:rPr>
            <a:t> riconosce il disagio del lavoratore turnista per l'articolazione dell'orario di lavoro.  Ha una durata di 12 ore ed è articolato su almeno</a:t>
          </a:r>
          <a:r>
            <a:rPr lang="it-IT" sz="1300" kern="1200">
              <a:latin typeface="Calibri Light" panose="020F0302020204030204"/>
            </a:rPr>
            <a:t> 2 turni, incluso il giorno montante e smontante, pari a 2,07 euro per ogni giornata di lavoro effettivo. Il notturno va dalle 22 alle 6 ed è pari a 4 euro. Per il servizio prestato nei festivi è prevista indennità oraria di 2,55 euro lordi</a:t>
          </a:r>
          <a:endParaRPr lang="it-IT" sz="1300" kern="1200"/>
        </a:p>
      </dsp:txBody>
      <dsp:txXfrm>
        <a:off x="478806" y="2384436"/>
        <a:ext cx="3403086" cy="2041851"/>
      </dsp:txXfrm>
    </dsp:sp>
    <dsp:sp modelId="{3C4AA01A-172D-4E42-B265-B777490EFE5A}">
      <dsp:nvSpPr>
        <dsp:cNvPr id="0" name=""/>
        <dsp:cNvSpPr/>
      </dsp:nvSpPr>
      <dsp:spPr>
        <a:xfrm>
          <a:off x="4222201" y="2384436"/>
          <a:ext cx="3403086" cy="20418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0" u="sng" kern="1200">
              <a:latin typeface="Calibri Light" panose="020F0302020204030204"/>
            </a:rPr>
            <a:t>L'indennità per l'operatività in </a:t>
          </a:r>
          <a:r>
            <a:rPr lang="it-IT" sz="1300" u="sng" kern="1200">
              <a:latin typeface="Calibri Light" panose="020F0302020204030204"/>
            </a:rPr>
            <a:t>particolari</a:t>
          </a:r>
          <a:r>
            <a:rPr lang="it-IT" sz="1300" b="0" u="sng" kern="1200">
              <a:latin typeface="Calibri Light" panose="020F0302020204030204"/>
            </a:rPr>
            <a:t> UO/Servizi (art.107): </a:t>
          </a:r>
          <a:r>
            <a:rPr lang="it-IT" sz="1300" b="0" u="none" kern="1200">
              <a:latin typeface="Calibri Light" panose="020F0302020204030204"/>
            </a:rPr>
            <a:t> è destinata al personale che presta lavoro presso Unità operative o Servizi disagiati(terapia intensiva, servizi nefrologia, ecc..). E' prevista indennità giornaliera di 5 euro per personale sanitario, sociosanitario e assistenti; 1,50 euro per operatore tecnico addetto all'assistenza</a:t>
          </a:r>
          <a:endParaRPr lang="it-IT" sz="1300" b="0" u="none" kern="1200"/>
        </a:p>
      </dsp:txBody>
      <dsp:txXfrm>
        <a:off x="4222201" y="2384436"/>
        <a:ext cx="3403086" cy="20418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E2A10-F397-42E4-9172-7E53AE70EDA8}">
      <dsp:nvSpPr>
        <dsp:cNvPr id="0" name=""/>
        <dsp:cNvSpPr/>
      </dsp:nvSpPr>
      <dsp:spPr>
        <a:xfrm>
          <a:off x="1267870" y="3374"/>
          <a:ext cx="3319977" cy="2809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FFFF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u="sng" kern="1200" dirty="0">
              <a:latin typeface="Cambria" panose="02040503050406030204" pitchFamily="18" charset="0"/>
              <a:ea typeface="Cambria" panose="02040503050406030204" pitchFamily="18" charset="0"/>
            </a:rPr>
            <a:t>Indennità professione specifica  (art.108)</a:t>
          </a:r>
          <a:r>
            <a:rPr lang="it-IT" sz="1600" kern="1200" dirty="0">
              <a:latin typeface="Cambria" panose="02040503050406030204" pitchFamily="18" charset="0"/>
              <a:ea typeface="Cambria" panose="02040503050406030204" pitchFamily="18" charset="0"/>
            </a:rPr>
            <a:t> : compete a profili professionali pe r 12 mensilità, ad esempio per l'infermiere  generico o psichiatrico con un anno di corso senior ammonta a 764,36 euro lordi annui; mentre per infermiere , infermiere pediatrico, ostetrica e assistente sanitario è di 433,82 euro lordi annui</a:t>
          </a:r>
        </a:p>
      </dsp:txBody>
      <dsp:txXfrm>
        <a:off x="1267870" y="3374"/>
        <a:ext cx="3319977" cy="2809100"/>
      </dsp:txXfrm>
    </dsp:sp>
    <dsp:sp modelId="{D27C1D95-EB3F-42B8-8D8D-6413AE5CA0B4}">
      <dsp:nvSpPr>
        <dsp:cNvPr id="0" name=""/>
        <dsp:cNvSpPr/>
      </dsp:nvSpPr>
      <dsp:spPr>
        <a:xfrm>
          <a:off x="4837445" y="2528"/>
          <a:ext cx="2495979" cy="2810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u="sng" kern="1200" dirty="0">
              <a:latin typeface="Cambria" panose="02040503050406030204" pitchFamily="18" charset="0"/>
              <a:ea typeface="Cambria" panose="02040503050406030204" pitchFamily="18" charset="0"/>
            </a:rPr>
            <a:t>Indennità di rischio radiologico (art109)</a:t>
          </a:r>
          <a:r>
            <a:rPr lang="it-IT" sz="1600" kern="1200" dirty="0">
              <a:latin typeface="Cambria" panose="02040503050406030204" pitchFamily="18" charset="0"/>
              <a:ea typeface="Cambria" panose="02040503050406030204" pitchFamily="18" charset="0"/>
            </a:rPr>
            <a:t>:è previsto per il personale diverso dai tecnici sanitari di radiologia medica esposto al rischio radiologico. E' di 103,29 euro mensili per 12 mensilità.</a:t>
          </a:r>
        </a:p>
      </dsp:txBody>
      <dsp:txXfrm>
        <a:off x="4837445" y="2528"/>
        <a:ext cx="2495979" cy="2810792"/>
      </dsp:txXfrm>
    </dsp:sp>
    <dsp:sp modelId="{A13DD593-CF5A-4F65-BB85-D392AAFEBEBF}">
      <dsp:nvSpPr>
        <dsp:cNvPr id="0" name=""/>
        <dsp:cNvSpPr/>
      </dsp:nvSpPr>
      <dsp:spPr>
        <a:xfrm>
          <a:off x="7583023" y="28324"/>
          <a:ext cx="2495979" cy="275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FFFF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u="sng" kern="1200" dirty="0">
              <a:latin typeface="Cambria" panose="02040503050406030204" pitchFamily="18" charset="0"/>
              <a:ea typeface="Cambria" panose="02040503050406030204" pitchFamily="18" charset="0"/>
            </a:rPr>
            <a:t>Riposo biologico (art.110)</a:t>
          </a:r>
          <a:r>
            <a:rPr lang="it-IT" sz="1600" kern="1200" dirty="0">
              <a:latin typeface="Cambria" panose="02040503050406030204" pitchFamily="18" charset="0"/>
              <a:ea typeface="Cambria" panose="02040503050406030204" pitchFamily="18" charset="0"/>
            </a:rPr>
            <a:t>: per coloro che sono esposti in modo permanente radiologico sono previsti 15 giorni consecutivi di riposo</a:t>
          </a:r>
        </a:p>
      </dsp:txBody>
      <dsp:txXfrm>
        <a:off x="7583023" y="28324"/>
        <a:ext cx="2495979" cy="2759200"/>
      </dsp:txXfrm>
    </dsp:sp>
    <dsp:sp modelId="{F399A036-BE65-4E26-9014-6B377022FEF5}">
      <dsp:nvSpPr>
        <dsp:cNvPr id="0" name=""/>
        <dsp:cNvSpPr/>
      </dsp:nvSpPr>
      <dsp:spPr>
        <a:xfrm>
          <a:off x="3261970" y="3062919"/>
          <a:ext cx="4822931" cy="1497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u="sng" kern="1200" dirty="0">
              <a:latin typeface="Cambria" panose="02040503050406030204" pitchFamily="18" charset="0"/>
              <a:ea typeface="Cambria" panose="02040503050406030204" pitchFamily="18" charset="0"/>
            </a:rPr>
            <a:t>Indennità di polizia giudiziaria (art.111):</a:t>
          </a:r>
          <a:r>
            <a:rPr lang="it-IT" sz="1600" u="none" kern="1200" dirty="0">
              <a:latin typeface="Cambria" panose="02040503050406030204" pitchFamily="18" charset="0"/>
              <a:ea typeface="Cambria" panose="02040503050406030204" pitchFamily="18" charset="0"/>
            </a:rPr>
            <a:t> compete al personale a cui è attribuita qualifica di agente o ufficiale di polizia giudiziaria ed è pari a 960 euro annui lordi</a:t>
          </a:r>
        </a:p>
      </dsp:txBody>
      <dsp:txXfrm>
        <a:off x="3261970" y="3062919"/>
        <a:ext cx="4822931" cy="14975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4DB9A-1E53-4000-BD97-73793B47F73C}">
      <dsp:nvSpPr>
        <dsp:cNvPr id="0" name=""/>
        <dsp:cNvSpPr/>
      </dsp:nvSpPr>
      <dsp:spPr>
        <a:xfrm>
          <a:off x="4206239" y="531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latin typeface="Calibri Light" panose="020F0302020204030204"/>
            </a:rPr>
            <a:t>L'orario di lavoro previsto per gli infermieri è di 36 ore settimanali distribuite  su 5 o  6 giorni , con turni di 6 ore o di 7 ore e 12 minuti. Per esigenze di servizio può variare fino a 44 ore settimanali</a:t>
          </a:r>
          <a:endParaRPr lang="it-IT" sz="1700" kern="1200"/>
        </a:p>
      </dsp:txBody>
      <dsp:txXfrm>
        <a:off x="4206239" y="259476"/>
        <a:ext cx="5532525" cy="1553669"/>
      </dsp:txXfrm>
    </dsp:sp>
    <dsp:sp modelId="{666719B0-9CDA-4D08-AC0D-F6CF949BBD5F}">
      <dsp:nvSpPr>
        <dsp:cNvPr id="0" name=""/>
        <dsp:cNvSpPr/>
      </dsp:nvSpPr>
      <dsp:spPr>
        <a:xfrm>
          <a:off x="0" y="531"/>
          <a:ext cx="4206240" cy="207155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>
              <a:latin typeface="Calibri Light" panose="020F0302020204030204"/>
            </a:rPr>
            <a:t>Le ore ordinarie</a:t>
          </a:r>
          <a:endParaRPr lang="it-IT" sz="5000" kern="1200"/>
        </a:p>
      </dsp:txBody>
      <dsp:txXfrm>
        <a:off x="101125" y="101656"/>
        <a:ext cx="4003990" cy="1869309"/>
      </dsp:txXfrm>
    </dsp:sp>
    <dsp:sp modelId="{B5FE0A08-ED48-4ADE-965E-D17CAAE73386}">
      <dsp:nvSpPr>
        <dsp:cNvPr id="0" name=""/>
        <dsp:cNvSpPr/>
      </dsp:nvSpPr>
      <dsp:spPr>
        <a:xfrm>
          <a:off x="4206240" y="2279246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latin typeface="Calibri Light" panose="020F0302020204030204"/>
            </a:rPr>
            <a:t>La legge applica una maggiorazione retributiva, accumulabile in un anno fino ad un massimo di 180 ore ed è pari al :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latin typeface="Calibri Light" panose="020F0302020204030204"/>
            </a:rPr>
            <a:t>15% per prestazioni diurne</a:t>
          </a:r>
          <a:endParaRPr lang="it-IT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latin typeface="Calibri Light" panose="020F0302020204030204"/>
            </a:rPr>
            <a:t>30% per prestazioni nei festivi o in orario notturno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latin typeface="Calibri Light" panose="020F0302020204030204"/>
            </a:rPr>
            <a:t>50% per prestazioni notturne  nei festivi</a:t>
          </a:r>
        </a:p>
      </dsp:txBody>
      <dsp:txXfrm>
        <a:off x="4206240" y="2538191"/>
        <a:ext cx="5532525" cy="1553669"/>
      </dsp:txXfrm>
    </dsp:sp>
    <dsp:sp modelId="{4B53BD4A-7011-45A0-A1A3-20152E67888B}">
      <dsp:nvSpPr>
        <dsp:cNvPr id="0" name=""/>
        <dsp:cNvSpPr/>
      </dsp:nvSpPr>
      <dsp:spPr>
        <a:xfrm>
          <a:off x="0" y="2279246"/>
          <a:ext cx="4206240" cy="207155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>
              <a:latin typeface="Calibri Light" panose="020F0302020204030204"/>
            </a:rPr>
            <a:t>Le ore straordinarie </a:t>
          </a:r>
          <a:endParaRPr lang="it-IT" sz="5000" kern="1200"/>
        </a:p>
      </dsp:txBody>
      <dsp:txXfrm>
        <a:off x="101125" y="2380371"/>
        <a:ext cx="4003990" cy="18693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A0BA7-7890-4B36-9489-B67A54D9BAE5}">
      <dsp:nvSpPr>
        <dsp:cNvPr id="0" name=""/>
        <dsp:cNvSpPr/>
      </dsp:nvSpPr>
      <dsp:spPr>
        <a:xfrm>
          <a:off x="2075223" y="0"/>
          <a:ext cx="5247409" cy="524740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04AA-0671-42DA-8756-BA932A6445B8}">
      <dsp:nvSpPr>
        <dsp:cNvPr id="0" name=""/>
        <dsp:cNvSpPr/>
      </dsp:nvSpPr>
      <dsp:spPr>
        <a:xfrm>
          <a:off x="4698928" y="525604"/>
          <a:ext cx="3410815" cy="13148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rPr>
            <a:t>Sterilizzazione effetti TFR:</a:t>
          </a:r>
          <a:r>
            <a:rPr lang="it-IT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 </a:t>
          </a:r>
          <a:r>
            <a:rPr lang="it-IT" sz="1400" kern="1200" dirty="0">
              <a:latin typeface="Cambria" panose="02040503050406030204" pitchFamily="18" charset="0"/>
              <a:ea typeface="Cambria" panose="02040503050406030204" pitchFamily="18" charset="0"/>
            </a:rPr>
            <a:t> meccanismo in virtù del quale la retribuzione lorda viene prima ridotta in misura corrispondente al contributo soppresso del 2,5% ,lasciando invariata la retribuzione netta e poi incrementata con un importo pari alla riduzione</a:t>
          </a:r>
        </a:p>
      </dsp:txBody>
      <dsp:txXfrm>
        <a:off x="4763115" y="589791"/>
        <a:ext cx="3282441" cy="1186504"/>
      </dsp:txXfrm>
    </dsp:sp>
    <dsp:sp modelId="{19D83B71-0608-4252-A43B-B4EC1602A6F4}">
      <dsp:nvSpPr>
        <dsp:cNvPr id="0" name=""/>
        <dsp:cNvSpPr/>
      </dsp:nvSpPr>
      <dsp:spPr>
        <a:xfrm>
          <a:off x="4698928" y="1982429"/>
          <a:ext cx="3410815" cy="131990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rPr>
            <a:t>Contributo IVS</a:t>
          </a:r>
          <a:r>
            <a:rPr lang="it-IT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: </a:t>
          </a:r>
          <a:r>
            <a:rPr lang="it-IT" sz="1400" b="0" kern="1200" dirty="0">
              <a:latin typeface="Cambria" panose="02040503050406030204" pitchFamily="18" charset="0"/>
              <a:ea typeface="Cambria" panose="02040503050406030204" pitchFamily="18" charset="0"/>
            </a:rPr>
            <a:t>H</a:t>
          </a:r>
          <a:r>
            <a:rPr lang="it-IT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a </a:t>
          </a:r>
          <a:r>
            <a:rPr lang="it-IT" sz="1400" b="0" kern="1200" dirty="0">
              <a:latin typeface="Cambria" panose="02040503050406030204" pitchFamily="18" charset="0"/>
              <a:ea typeface="Cambria" panose="02040503050406030204" pitchFamily="18" charset="0"/>
            </a:rPr>
            <a:t>l'obiettivo di finanziare spese che l'INPS sostiene per le prestazioni economiche riconosciute nei casi di anzianità, morte o inabilità del lavoratore dipendente  nel settore privato. La percentuale  varia in base alla retribuzione imponibile mensile</a:t>
          </a:r>
        </a:p>
      </dsp:txBody>
      <dsp:txXfrm>
        <a:off x="4763361" y="2046862"/>
        <a:ext cx="3281949" cy="1191043"/>
      </dsp:txXfrm>
    </dsp:sp>
    <dsp:sp modelId="{31251906-AE81-4C7E-BBE0-89C8DD714FCD}">
      <dsp:nvSpPr>
        <dsp:cNvPr id="0" name=""/>
        <dsp:cNvSpPr/>
      </dsp:nvSpPr>
      <dsp:spPr>
        <a:xfrm>
          <a:off x="4698928" y="3444285"/>
          <a:ext cx="3410815" cy="113557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rPr>
            <a:t>Trattenute sindacali</a:t>
          </a:r>
          <a:r>
            <a:rPr lang="it-IT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it-IT" sz="1400" kern="1200" dirty="0">
              <a:latin typeface="Cambria" panose="02040503050406030204" pitchFamily="18" charset="0"/>
              <a:ea typeface="Cambria" panose="02040503050406030204" pitchFamily="18" charset="0"/>
            </a:rPr>
            <a:t>: quota di retribuzione  che il datore gira al sindacato cui è iscritto il lavoratore</a:t>
          </a:r>
        </a:p>
      </dsp:txBody>
      <dsp:txXfrm>
        <a:off x="4754362" y="3499719"/>
        <a:ext cx="3299947" cy="10247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2FD65-12B1-4EAA-9E29-02983CCDA850}">
      <dsp:nvSpPr>
        <dsp:cNvPr id="0" name=""/>
        <dsp:cNvSpPr/>
      </dsp:nvSpPr>
      <dsp:spPr>
        <a:xfrm>
          <a:off x="435252" y="57"/>
          <a:ext cx="7255168" cy="1836007"/>
        </a:xfrm>
        <a:prstGeom prst="ellips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>
              <a:latin typeface="Calibri"/>
              <a:ea typeface="Cambria"/>
              <a:cs typeface="Calibri"/>
            </a:rPr>
            <a:t>Addizionale regionale IRPEF : imposta che si applica al reddito complessivo  determinato ai fini dell'IRPEF . L'aliquota  si applica nella misura base dell'1,23 % e ciascuna  regione può aumentare o diminuire nel limiti fissati dalla legge statale.</a:t>
          </a:r>
        </a:p>
      </dsp:txBody>
      <dsp:txXfrm>
        <a:off x="1497747" y="268934"/>
        <a:ext cx="5130178" cy="1298253"/>
      </dsp:txXfrm>
    </dsp:sp>
    <dsp:sp modelId="{BC8BB2F5-56DC-4F67-A92D-B23E6534BF7B}">
      <dsp:nvSpPr>
        <dsp:cNvPr id="0" name=""/>
        <dsp:cNvSpPr/>
      </dsp:nvSpPr>
      <dsp:spPr>
        <a:xfrm>
          <a:off x="3530394" y="1985149"/>
          <a:ext cx="1064884" cy="1064884"/>
        </a:xfrm>
        <a:prstGeom prst="mathPlus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400" kern="1200"/>
        </a:p>
      </dsp:txBody>
      <dsp:txXfrm>
        <a:off x="3671544" y="2392361"/>
        <a:ext cx="782584" cy="250460"/>
      </dsp:txXfrm>
    </dsp:sp>
    <dsp:sp modelId="{8D44DF8D-CDFA-4C2B-AF3E-8388BE608283}">
      <dsp:nvSpPr>
        <dsp:cNvPr id="0" name=""/>
        <dsp:cNvSpPr/>
      </dsp:nvSpPr>
      <dsp:spPr>
        <a:xfrm>
          <a:off x="1395043" y="3199117"/>
          <a:ext cx="5335585" cy="1836007"/>
        </a:xfrm>
        <a:prstGeom prst="ellipse">
          <a:avLst/>
        </a:prstGeom>
        <a:solidFill>
          <a:schemeClr val="accent2">
            <a:shade val="80000"/>
            <a:hueOff val="-318036"/>
            <a:satOff val="-8358"/>
            <a:lumOff val="1580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>
              <a:latin typeface="Calibri Light" panose="020F0302020204030204"/>
            </a:rPr>
            <a:t>Addizionale comunale: è facoltà di ogni singolo comune statuirla e in che misura nel limite massimo </a:t>
          </a:r>
          <a:r>
            <a:rPr lang="it-IT" sz="1700" kern="1200" dirty="0" err="1">
              <a:latin typeface="Calibri Light" panose="020F0302020204030204"/>
            </a:rPr>
            <a:t>edllo</a:t>
          </a:r>
          <a:r>
            <a:rPr lang="it-IT" sz="1700" kern="1200" dirty="0">
              <a:latin typeface="Calibri Light" panose="020F0302020204030204"/>
            </a:rPr>
            <a:t> 0,8%</a:t>
          </a:r>
          <a:endParaRPr lang="it-IT" sz="1700" kern="1200" dirty="0"/>
        </a:p>
      </dsp:txBody>
      <dsp:txXfrm>
        <a:off x="2176421" y="3467994"/>
        <a:ext cx="3772829" cy="1298253"/>
      </dsp:txXfrm>
    </dsp:sp>
    <dsp:sp modelId="{8CB8872A-3FC2-4DBA-858F-25E8BBF99C99}">
      <dsp:nvSpPr>
        <dsp:cNvPr id="0" name=""/>
        <dsp:cNvSpPr/>
      </dsp:nvSpPr>
      <dsp:spPr>
        <a:xfrm rot="21560340">
          <a:off x="7132987" y="2242956"/>
          <a:ext cx="424260" cy="524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635989"/>
            <a:satOff val="-16214"/>
            <a:lumOff val="291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400" kern="1200"/>
        </a:p>
      </dsp:txBody>
      <dsp:txXfrm>
        <a:off x="7132991" y="2348527"/>
        <a:ext cx="296982" cy="314510"/>
      </dsp:txXfrm>
    </dsp:sp>
    <dsp:sp modelId="{B8B3EB87-5D5A-4C14-80BA-6ACEC73E7F94}">
      <dsp:nvSpPr>
        <dsp:cNvPr id="0" name=""/>
        <dsp:cNvSpPr/>
      </dsp:nvSpPr>
      <dsp:spPr>
        <a:xfrm>
          <a:off x="8007934" y="658156"/>
          <a:ext cx="3672015" cy="3672015"/>
        </a:xfrm>
        <a:prstGeom prst="ellipse">
          <a:avLst/>
        </a:prstGeom>
        <a:solidFill>
          <a:schemeClr val="accent2">
            <a:shade val="80000"/>
            <a:hueOff val="-636072"/>
            <a:satOff val="-16715"/>
            <a:lumOff val="3161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300" b="1" kern="1200">
              <a:solidFill>
                <a:srgbClr val="00B050"/>
              </a:solidFill>
              <a:latin typeface="Cambria"/>
              <a:ea typeface="Cambria"/>
            </a:rPr>
            <a:t>Conguagli fiscali</a:t>
          </a:r>
        </a:p>
      </dsp:txBody>
      <dsp:txXfrm>
        <a:off x="8545688" y="1195910"/>
        <a:ext cx="2596507" cy="25965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F0FD3-EF4D-4651-B104-4BAF4135960D}">
      <dsp:nvSpPr>
        <dsp:cNvPr id="0" name=""/>
        <dsp:cNvSpPr/>
      </dsp:nvSpPr>
      <dsp:spPr>
        <a:xfrm>
          <a:off x="2928816" y="-2074413"/>
          <a:ext cx="5885754" cy="5885754"/>
        </a:xfrm>
        <a:prstGeom prst="circularArrow">
          <a:avLst>
            <a:gd name="adj1" fmla="val 4866"/>
            <a:gd name="adj2" fmla="val 285788"/>
            <a:gd name="adj3" fmla="val 10170437"/>
            <a:gd name="adj4" fmla="val -1375099"/>
            <a:gd name="adj5" fmla="val 5053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EBBCB-A6DE-495E-A501-0D29EE33B690}">
      <dsp:nvSpPr>
        <dsp:cNvPr id="0" name=""/>
        <dsp:cNvSpPr/>
      </dsp:nvSpPr>
      <dsp:spPr>
        <a:xfrm>
          <a:off x="3220736" y="21705"/>
          <a:ext cx="5301914" cy="169351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Viene ampliata la prima soglia di reddito cui si applica la detrazione che passa da 8.000 a 15.000 euro</a:t>
          </a:r>
        </a:p>
      </dsp:txBody>
      <dsp:txXfrm>
        <a:off x="3303407" y="104376"/>
        <a:ext cx="5136572" cy="1528175"/>
      </dsp:txXfrm>
    </dsp:sp>
    <dsp:sp modelId="{2C0D01EB-D86C-4272-B573-9A1482A32559}">
      <dsp:nvSpPr>
        <dsp:cNvPr id="0" name=""/>
        <dsp:cNvSpPr/>
      </dsp:nvSpPr>
      <dsp:spPr>
        <a:xfrm>
          <a:off x="6103645" y="1250513"/>
          <a:ext cx="3726770" cy="1373954"/>
        </a:xfrm>
        <a:prstGeom prst="roundRect">
          <a:avLst/>
        </a:prstGeom>
        <a:solidFill>
          <a:schemeClr val="accent4">
            <a:hueOff val="-123153"/>
            <a:satOff val="3677"/>
            <a:lumOff val="142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La seconda soglia passa da 15.000 a 28.000 euro e viene modificata la modalità di calcolo della componente variabile che decresce all'aumentare del reddito</a:t>
          </a:r>
        </a:p>
      </dsp:txBody>
      <dsp:txXfrm>
        <a:off x="6170716" y="1317584"/>
        <a:ext cx="3592628" cy="1239812"/>
      </dsp:txXfrm>
    </dsp:sp>
    <dsp:sp modelId="{B0CB9A92-04E6-48D4-8C0C-7DC42214ACD6}">
      <dsp:nvSpPr>
        <dsp:cNvPr id="0" name=""/>
        <dsp:cNvSpPr/>
      </dsp:nvSpPr>
      <dsp:spPr>
        <a:xfrm>
          <a:off x="5841284" y="3146520"/>
          <a:ext cx="2650796" cy="2508374"/>
        </a:xfrm>
        <a:prstGeom prst="roundRect">
          <a:avLst/>
        </a:prstGeom>
        <a:solidFill>
          <a:schemeClr val="accent4">
            <a:hueOff val="-246306"/>
            <a:satOff val="7355"/>
            <a:lumOff val="284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La terza soglia si abbassa da 55.000 a 50.000 euro e la detrazione massima per tali redditi è pari a 1910 euro, invece dei precedenti 978 euro</a:t>
          </a:r>
        </a:p>
      </dsp:txBody>
      <dsp:txXfrm>
        <a:off x="5963733" y="3268969"/>
        <a:ext cx="2405898" cy="2263476"/>
      </dsp:txXfrm>
    </dsp:sp>
    <dsp:sp modelId="{E729BED0-68A4-457B-AD3C-E2660C9E6A9C}">
      <dsp:nvSpPr>
        <dsp:cNvPr id="0" name=""/>
        <dsp:cNvSpPr/>
      </dsp:nvSpPr>
      <dsp:spPr>
        <a:xfrm>
          <a:off x="3255441" y="3177422"/>
          <a:ext cx="2642525" cy="2446570"/>
        </a:xfrm>
        <a:prstGeom prst="roundRect">
          <a:avLst/>
        </a:prstGeom>
        <a:solidFill>
          <a:schemeClr val="accent4">
            <a:hueOff val="-369459"/>
            <a:satOff val="11032"/>
            <a:lumOff val="426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E' stato previsto aumento di 65 euro della detrazione applicabile alla fascia di reddito compresa tra 25.000 e 35.000 euro</a:t>
          </a:r>
        </a:p>
      </dsp:txBody>
      <dsp:txXfrm>
        <a:off x="3374873" y="3296854"/>
        <a:ext cx="2403661" cy="2207706"/>
      </dsp:txXfrm>
    </dsp:sp>
    <dsp:sp modelId="{EF0485EC-E8D7-4FFD-996E-9DD9740599E8}">
      <dsp:nvSpPr>
        <dsp:cNvPr id="0" name=""/>
        <dsp:cNvSpPr/>
      </dsp:nvSpPr>
      <dsp:spPr>
        <a:xfrm>
          <a:off x="1407133" y="1215895"/>
          <a:ext cx="4738445" cy="1443191"/>
        </a:xfrm>
        <a:prstGeom prst="roundRect">
          <a:avLst/>
        </a:prstGeom>
        <a:solidFill>
          <a:schemeClr val="accent4">
            <a:hueOff val="-492612"/>
            <a:satOff val="14709"/>
            <a:lumOff val="568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Le aliquote passano da 5  4 scaglioni ed è previsto uno sgravio contributivo dello 0,8 % fino ad una retribuzione di 35.000 euro</a:t>
          </a:r>
        </a:p>
      </dsp:txBody>
      <dsp:txXfrm>
        <a:off x="1477584" y="1286346"/>
        <a:ext cx="4597543" cy="13022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A2027-0070-491C-A554-332175C7664C}">
      <dsp:nvSpPr>
        <dsp:cNvPr id="0" name=""/>
        <dsp:cNvSpPr/>
      </dsp:nvSpPr>
      <dsp:spPr>
        <a:xfrm>
          <a:off x="0" y="0"/>
          <a:ext cx="10349345" cy="1355340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A tutti gli infermieri e le altre professioni sanitarie viene riconosciuto, automaticamente e senza selezioni, un incarico di base, che coincide con le funzioni che svolge quotidianamente (simile, per struttura, a quello dei  medici), composto da una parte fissa, e da una variabile. </a:t>
          </a:r>
        </a:p>
      </dsp:txBody>
      <dsp:txXfrm>
        <a:off x="0" y="0"/>
        <a:ext cx="10349345" cy="1355340"/>
      </dsp:txXfrm>
    </dsp:sp>
    <dsp:sp modelId="{5017AD59-C560-4B30-9D23-4C547C612903}">
      <dsp:nvSpPr>
        <dsp:cNvPr id="0" name=""/>
        <dsp:cNvSpPr/>
      </dsp:nvSpPr>
      <dsp:spPr>
        <a:xfrm>
          <a:off x="5053" y="1355340"/>
          <a:ext cx="3446412" cy="284621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latin typeface="Calibri Light" panose="020F0302020204030204"/>
            </a:rPr>
            <a:t>E' necessario che non siano state riportate sanzioni disciplinari superiori alla multa negli ultimi 2 anni .Laddove, alla scadenza della presentazione della domanda, siano in corso procedimenti disciplinari, il dipendente viene ammesso con riserva</a:t>
          </a:r>
          <a:endParaRPr lang="it-IT" sz="2000" kern="1200" dirty="0"/>
        </a:p>
      </dsp:txBody>
      <dsp:txXfrm>
        <a:off x="5053" y="1355340"/>
        <a:ext cx="3446412" cy="2846215"/>
      </dsp:txXfrm>
    </dsp:sp>
    <dsp:sp modelId="{B6EF186B-047E-41CE-9B07-874E2DCC4A20}">
      <dsp:nvSpPr>
        <dsp:cNvPr id="0" name=""/>
        <dsp:cNvSpPr/>
      </dsp:nvSpPr>
      <dsp:spPr>
        <a:xfrm>
          <a:off x="3451466" y="1355340"/>
          <a:ext cx="3446412" cy="2846215"/>
        </a:xfrm>
        <a:prstGeom prst="rect">
          <a:avLst/>
        </a:prstGeom>
        <a:solidFill>
          <a:schemeClr val="accent5">
            <a:hueOff val="2404066"/>
            <a:satOff val="-4882"/>
            <a:lumOff val="313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bg1"/>
              </a:solidFill>
              <a:latin typeface="Calibri Light" panose="020F0302020204030204"/>
            </a:rPr>
            <a:t>il personale delle aree sottostanti potrà ottenere un incarico di base, ma non automaticamente e solo in presenza di specifici requisiti, tra i quali almeno 10 anni di servizio. </a:t>
          </a:r>
          <a:endParaRPr lang="it-IT" sz="2000" kern="1200" dirty="0">
            <a:solidFill>
              <a:schemeClr val="bg1"/>
            </a:solidFill>
          </a:endParaRPr>
        </a:p>
      </dsp:txBody>
      <dsp:txXfrm>
        <a:off x="3451466" y="1355340"/>
        <a:ext cx="3446412" cy="2846215"/>
      </dsp:txXfrm>
    </dsp:sp>
    <dsp:sp modelId="{6F8BD17B-E539-4157-A2DE-87CA548A30AE}">
      <dsp:nvSpPr>
        <dsp:cNvPr id="0" name=""/>
        <dsp:cNvSpPr/>
      </dsp:nvSpPr>
      <dsp:spPr>
        <a:xfrm>
          <a:off x="6897878" y="1355340"/>
          <a:ext cx="3446412" cy="2846215"/>
        </a:xfrm>
        <a:prstGeom prst="rect">
          <a:avLst/>
        </a:prstGeom>
        <a:solidFill>
          <a:schemeClr val="accent5">
            <a:hueOff val="4808133"/>
            <a:satOff val="-9764"/>
            <a:lumOff val="627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introdotti i differenziali economici di stipendio, che subentrano alle ex fasce economiche (D1 – D2 – D3 – D4)</a:t>
          </a:r>
        </a:p>
      </dsp:txBody>
      <dsp:txXfrm>
        <a:off x="6897878" y="1355340"/>
        <a:ext cx="3446412" cy="2846215"/>
      </dsp:txXfrm>
    </dsp:sp>
    <dsp:sp modelId="{0CFCDA32-7FB1-47BB-9B50-BE76F052CBCE}">
      <dsp:nvSpPr>
        <dsp:cNvPr id="0" name=""/>
        <dsp:cNvSpPr/>
      </dsp:nvSpPr>
      <dsp:spPr>
        <a:xfrm>
          <a:off x="0" y="4201556"/>
          <a:ext cx="10349345" cy="316246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1877B0-185B-48FB-A05A-567CB0FDE594}">
      <dsp:nvSpPr>
        <dsp:cNvPr id="0" name=""/>
        <dsp:cNvSpPr/>
      </dsp:nvSpPr>
      <dsp:spPr>
        <a:xfrm>
          <a:off x="1633533" y="-3781649"/>
          <a:ext cx="8347000" cy="8347000"/>
        </a:xfrm>
        <a:prstGeom prst="circularArrow">
          <a:avLst>
            <a:gd name="adj1" fmla="val 3096"/>
            <a:gd name="adj2" fmla="val 174777"/>
            <a:gd name="adj3" fmla="val 10281448"/>
            <a:gd name="adj4" fmla="val -1375099"/>
            <a:gd name="adj5" fmla="val 3215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1C814C-3E12-4048-BE21-69E85D7DE41F}">
      <dsp:nvSpPr>
        <dsp:cNvPr id="0" name=""/>
        <dsp:cNvSpPr/>
      </dsp:nvSpPr>
      <dsp:spPr>
        <a:xfrm>
          <a:off x="1896906" y="-344290"/>
          <a:ext cx="7820254" cy="1472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>
              <a:solidFill>
                <a:schemeClr val="bg1"/>
              </a:solidFill>
              <a:latin typeface="Calibri Light" panose="020F0302020204030204"/>
            </a:rPr>
            <a:t>Sono attribuiti per una quota dell'40%  del punteggio totale, in base alla  media delle ultime 3 valutazioni individuali annue conseguite  ; per una quota del 40% </a:t>
          </a:r>
          <a:r>
            <a:rPr lang="it-IT" sz="19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in base all'esperienza maturata; il 20% secondo criteri stabiliti in sede di contrattazione, correlati a capacità culturali e professionali</a:t>
          </a:r>
        </a:p>
      </dsp:txBody>
      <dsp:txXfrm>
        <a:off x="1968777" y="-272419"/>
        <a:ext cx="7676512" cy="1328541"/>
      </dsp:txXfrm>
    </dsp:sp>
    <dsp:sp modelId="{164B9986-7650-4654-AD61-4EC8DAA89B73}">
      <dsp:nvSpPr>
        <dsp:cNvPr id="0" name=""/>
        <dsp:cNvSpPr/>
      </dsp:nvSpPr>
      <dsp:spPr>
        <a:xfrm>
          <a:off x="5686772" y="1505372"/>
          <a:ext cx="4371621" cy="3185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>
              <a:latin typeface="Calibri Light" panose="020F0302020204030204"/>
            </a:rPr>
            <a:t>E' data priorità al personale che abbia maturato 20 anni di esperienza professionale e che abbia conseguito fino a 2 progressioni economiche e a quello che abbia maturato 10 anni di esperienza senza progressioni economiche </a:t>
          </a:r>
          <a:endParaRPr lang="it-IT" sz="1900" kern="1200" dirty="0"/>
        </a:p>
      </dsp:txBody>
      <dsp:txXfrm>
        <a:off x="5842278" y="1660878"/>
        <a:ext cx="4060609" cy="2874534"/>
      </dsp:txXfrm>
    </dsp:sp>
    <dsp:sp modelId="{B02C86AF-A3AA-4512-9BBC-4A3D1033A581}">
      <dsp:nvSpPr>
        <dsp:cNvPr id="0" name=""/>
        <dsp:cNvSpPr/>
      </dsp:nvSpPr>
      <dsp:spPr>
        <a:xfrm>
          <a:off x="803804" y="1492567"/>
          <a:ext cx="4641644" cy="3110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>
              <a:latin typeface="Calibri Light" panose="020F0302020204030204"/>
            </a:rPr>
            <a:t>In caso di parità di punteggio si darà priorità al personale che abbia conseguito un minor numero di progressioni economiche e al personale con il maggior numero di anni di permanenza nel differenziale economico di professionalità</a:t>
          </a:r>
        </a:p>
      </dsp:txBody>
      <dsp:txXfrm>
        <a:off x="955651" y="1644414"/>
        <a:ext cx="4337950" cy="28069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937E5-DC25-48EA-8192-0F8A4CC68477}">
      <dsp:nvSpPr>
        <dsp:cNvPr id="0" name=""/>
        <dsp:cNvSpPr/>
      </dsp:nvSpPr>
      <dsp:spPr>
        <a:xfrm rot="16200000">
          <a:off x="-768653" y="769779"/>
          <a:ext cx="4468091" cy="292853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098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>
              <a:solidFill>
                <a:srgbClr val="FFFFCC"/>
              </a:solidFill>
              <a:latin typeface="Calibri"/>
              <a:ea typeface="Calibri"/>
              <a:cs typeface="Calibri"/>
            </a:rPr>
            <a:t>Per progredire nella carriera non sarà più necessario partecipare ad un concorso pubblico</a:t>
          </a:r>
          <a:endParaRPr lang="en-US" sz="2100" kern="1200" dirty="0">
            <a:solidFill>
              <a:srgbClr val="FFFFCC"/>
            </a:solidFill>
            <a:latin typeface="Calibri"/>
            <a:ea typeface="Calibri"/>
            <a:cs typeface="Calibri"/>
          </a:endParaRPr>
        </a:p>
      </dsp:txBody>
      <dsp:txXfrm rot="5400000">
        <a:off x="1127" y="893617"/>
        <a:ext cx="2928531" cy="2680855"/>
      </dsp:txXfrm>
    </dsp:sp>
    <dsp:sp modelId="{1B5C585B-0EFB-4951-9E3D-67192F694A95}">
      <dsp:nvSpPr>
        <dsp:cNvPr id="0" name=""/>
        <dsp:cNvSpPr/>
      </dsp:nvSpPr>
      <dsp:spPr>
        <a:xfrm rot="16200000">
          <a:off x="2379517" y="769779"/>
          <a:ext cx="4468091" cy="292853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098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>
              <a:solidFill>
                <a:srgbClr val="FFFFCC"/>
              </a:solidFill>
              <a:latin typeface="Calibri"/>
              <a:ea typeface="Calibri"/>
              <a:cs typeface="Calibri"/>
            </a:rPr>
            <a:t>E' prevista una procedura comparativa basata sulla valutazione positiva conseguita negli ultimi 3 anni. Bisognerà possederei requisiti previsti per l'accesso all'area</a:t>
          </a:r>
          <a:endParaRPr lang="en-US" sz="2100" kern="1200" dirty="0">
            <a:solidFill>
              <a:srgbClr val="FFFFCC"/>
            </a:solidFill>
            <a:latin typeface="Calibri"/>
            <a:ea typeface="Calibri"/>
            <a:cs typeface="Calibri"/>
          </a:endParaRPr>
        </a:p>
      </dsp:txBody>
      <dsp:txXfrm rot="5400000">
        <a:off x="3149297" y="893617"/>
        <a:ext cx="2928531" cy="2680855"/>
      </dsp:txXfrm>
    </dsp:sp>
    <dsp:sp modelId="{00D900F0-4C87-4867-ACA9-AE3F3E3C79C9}">
      <dsp:nvSpPr>
        <dsp:cNvPr id="0" name=""/>
        <dsp:cNvSpPr/>
      </dsp:nvSpPr>
      <dsp:spPr>
        <a:xfrm rot="16200000">
          <a:off x="5527689" y="769779"/>
          <a:ext cx="4468091" cy="292853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4098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>
              <a:solidFill>
                <a:srgbClr val="FFFFCC"/>
              </a:solidFill>
              <a:latin typeface="Calibri"/>
              <a:ea typeface="Calibri"/>
              <a:cs typeface="Calibri"/>
            </a:rPr>
            <a:t>Fino al 2024 i passaggi potranno essere effettuati anche in deroga al possesso dei titoli , ad esempio un assistente con 10 anni di esperienza potrà diventare funzionario senza la laurea</a:t>
          </a:r>
          <a:endParaRPr lang="en-US" sz="2100" kern="1200" dirty="0">
            <a:solidFill>
              <a:srgbClr val="FFFFCC"/>
            </a:solidFill>
            <a:latin typeface="Calibri"/>
            <a:ea typeface="Calibri"/>
            <a:cs typeface="Calibri"/>
          </a:endParaRPr>
        </a:p>
      </dsp:txBody>
      <dsp:txXfrm rot="5400000">
        <a:off x="6297469" y="893617"/>
        <a:ext cx="2928531" cy="268085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F4614-CA73-4801-9BD1-B1660B048B0E}">
      <dsp:nvSpPr>
        <dsp:cNvPr id="0" name=""/>
        <dsp:cNvSpPr/>
      </dsp:nvSpPr>
      <dsp:spPr>
        <a:xfrm rot="5400000">
          <a:off x="-294627" y="300792"/>
          <a:ext cx="1964181" cy="13749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Esonero IVS al 100% per madri lavoratrici 2024-2026</a:t>
          </a:r>
        </a:p>
      </dsp:txBody>
      <dsp:txXfrm rot="-5400000">
        <a:off x="1" y="693629"/>
        <a:ext cx="1374927" cy="589254"/>
      </dsp:txXfrm>
    </dsp:sp>
    <dsp:sp modelId="{8901115C-C48D-4964-8D1E-204545835C6A}">
      <dsp:nvSpPr>
        <dsp:cNvPr id="0" name=""/>
        <dsp:cNvSpPr/>
      </dsp:nvSpPr>
      <dsp:spPr>
        <a:xfrm rot="5400000">
          <a:off x="4927300" y="-3546208"/>
          <a:ext cx="1277389" cy="83821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Esonero è previsto nel limite massimo di 3000 euro annui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Spetta a madri di tre o più figli, fino al 18°anno del figlio più piccolo.  Per madri di 2 figli fino al decimo anno del  più piccolo spetta solo per quest’anno, salvo eventuale proroga</a:t>
          </a:r>
        </a:p>
      </dsp:txBody>
      <dsp:txXfrm rot="-5400000">
        <a:off x="1374927" y="68522"/>
        <a:ext cx="8319779" cy="1152675"/>
      </dsp:txXfrm>
    </dsp:sp>
    <dsp:sp modelId="{18506AAA-A7B7-427C-AD77-802C3E40613A}">
      <dsp:nvSpPr>
        <dsp:cNvPr id="0" name=""/>
        <dsp:cNvSpPr/>
      </dsp:nvSpPr>
      <dsp:spPr>
        <a:xfrm rot="5400000">
          <a:off x="-294627" y="2171447"/>
          <a:ext cx="1964181" cy="13749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Rimodulazione aliquote IRPEF</a:t>
          </a:r>
        </a:p>
      </dsp:txBody>
      <dsp:txXfrm rot="-5400000">
        <a:off x="1" y="2564284"/>
        <a:ext cx="1374927" cy="589254"/>
      </dsp:txXfrm>
    </dsp:sp>
    <dsp:sp modelId="{6DE7E308-A7A5-4781-BCD4-B7D4720529EA}">
      <dsp:nvSpPr>
        <dsp:cNvPr id="0" name=""/>
        <dsp:cNvSpPr/>
      </dsp:nvSpPr>
      <dsp:spPr>
        <a:xfrm rot="5400000">
          <a:off x="4839032" y="-1294610"/>
          <a:ext cx="1453926" cy="83821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23% fino a 28.000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35% oltre 28.000 a 50.000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43% oltre 50.000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Per il 2025 si prevede accorpamento del secondo e terzo scaglioni con aliquota al 33% ed estendendo la fascia di reddito a 60.000 euro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200" kern="1200" dirty="0"/>
        </a:p>
      </dsp:txBody>
      <dsp:txXfrm rot="-5400000">
        <a:off x="1374928" y="2240469"/>
        <a:ext cx="8311161" cy="1311976"/>
      </dsp:txXfrm>
    </dsp:sp>
    <dsp:sp modelId="{E2E9AD0A-CF2A-4EC3-9101-887FC6C1EEB0}">
      <dsp:nvSpPr>
        <dsp:cNvPr id="0" name=""/>
        <dsp:cNvSpPr/>
      </dsp:nvSpPr>
      <dsp:spPr>
        <a:xfrm rot="5400000">
          <a:off x="-294627" y="4101290"/>
          <a:ext cx="1964181" cy="13749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Innalzamento limite esenzione fiscale  dei fringe benefit</a:t>
          </a:r>
        </a:p>
      </dsp:txBody>
      <dsp:txXfrm rot="-5400000">
        <a:off x="1" y="4494127"/>
        <a:ext cx="1374927" cy="589254"/>
      </dsp:txXfrm>
    </dsp:sp>
    <dsp:sp modelId="{45C02AEA-4E91-4FEC-8244-BCD0106963A9}">
      <dsp:nvSpPr>
        <dsp:cNvPr id="0" name=""/>
        <dsp:cNvSpPr/>
      </dsp:nvSpPr>
      <dsp:spPr>
        <a:xfrm rot="5400000">
          <a:off x="4779843" y="253953"/>
          <a:ext cx="1572303" cy="83821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Plafond di esenzione fiscale e contributiva riconosciuti dao datore passerà da euro 258,23 a 2000 auro annui per lavoratori dipendenti con figli a carico e 1000 euro annui per gli altri.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Nell’importo saranno comprese spese utenze domestiche , pagamento affitto e interessi mutuo prima casa</a:t>
          </a:r>
        </a:p>
      </dsp:txBody>
      <dsp:txXfrm rot="-5400000">
        <a:off x="1374927" y="3735623"/>
        <a:ext cx="8305382" cy="1418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794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9878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34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33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87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86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509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403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1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428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1576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6851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6484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625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146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92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A8E5F-40E5-4553-9F3C-699F1A5B8145}" type="datetimeFigureOut">
              <a:rPr lang="de-DE" smtClean="0"/>
              <a:t>08.02.2025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7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8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e 5">
            <a:extLst>
              <a:ext uri="{FF2B5EF4-FFF2-40B4-BE49-F238E27FC236}">
                <a16:creationId xmlns:a16="http://schemas.microsoft.com/office/drawing/2014/main" id="{DA124D6C-8C84-A582-2747-A67EFA3858A6}"/>
              </a:ext>
            </a:extLst>
          </p:cNvPr>
          <p:cNvSpPr/>
          <p:nvPr/>
        </p:nvSpPr>
        <p:spPr>
          <a:xfrm>
            <a:off x="2626659" y="385482"/>
            <a:ext cx="5853950" cy="16136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>
                <a:latin typeface="Cambria"/>
                <a:ea typeface="Cambria"/>
                <a:cs typeface="Calibri"/>
              </a:rPr>
              <a:t>Cos'è una busta paga?</a:t>
            </a:r>
            <a:endParaRPr lang="it-IT" sz="2800">
              <a:latin typeface="Cambria"/>
              <a:ea typeface="Cambria"/>
            </a:endParaRPr>
          </a:p>
        </p:txBody>
      </p:sp>
      <p:sp>
        <p:nvSpPr>
          <p:cNvPr id="7" name="Freccia in giù 6">
            <a:extLst>
              <a:ext uri="{FF2B5EF4-FFF2-40B4-BE49-F238E27FC236}">
                <a16:creationId xmlns:a16="http://schemas.microsoft.com/office/drawing/2014/main" id="{8C0350E0-2A06-B485-03BC-45A4B2D8DE96}"/>
              </a:ext>
            </a:extLst>
          </p:cNvPr>
          <p:cNvSpPr/>
          <p:nvPr/>
        </p:nvSpPr>
        <p:spPr>
          <a:xfrm>
            <a:off x="5495364" y="2079812"/>
            <a:ext cx="242047" cy="72614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B7BE142-D5F4-AAC1-C347-98A458B3089B}"/>
              </a:ext>
            </a:extLst>
          </p:cNvPr>
          <p:cNvSpPr txBox="1"/>
          <p:nvPr/>
        </p:nvSpPr>
        <p:spPr>
          <a:xfrm>
            <a:off x="2886636" y="2895601"/>
            <a:ext cx="4670611" cy="2846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n-US" sz="1250">
              <a:latin typeface="Cambria, serif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DE783B2-6B0F-9E46-A9F2-4E0A60A7C047}"/>
              </a:ext>
            </a:extLst>
          </p:cNvPr>
          <p:cNvSpPr/>
          <p:nvPr/>
        </p:nvSpPr>
        <p:spPr>
          <a:xfrm>
            <a:off x="932330" y="2859742"/>
            <a:ext cx="9874215" cy="18695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02060"/>
                </a:solidFill>
                <a:cs typeface="Calibri"/>
              </a:rPr>
              <a:t>E' un documento che il datore di lavoro redige mensilmente al fine di far conoscere al lavoratore il calcolo delle voci costituendi lo stipendio percepito in quel determinato mese e al fine di permettere al dipendente di avanzare eventuali reclami per irregolarità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8BA4D15-3FAE-997D-71CF-1ED6570C2E34}"/>
              </a:ext>
            </a:extLst>
          </p:cNvPr>
          <p:cNvSpPr/>
          <p:nvPr/>
        </p:nvSpPr>
        <p:spPr>
          <a:xfrm>
            <a:off x="1057835" y="4912658"/>
            <a:ext cx="9619129" cy="15598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02060"/>
                </a:solidFill>
                <a:cs typeface="Calibri"/>
              </a:rPr>
              <a:t>Il datore, in quanto sostituto d'imposta, è tenuto a versare  per conto del lavoratore le imposte dovute a INPS, Agenzia delle Entrate ed altri Enti</a:t>
            </a:r>
            <a:endParaRPr lang="it-IT" b="1" dirty="0">
              <a:solidFill>
                <a:srgbClr val="00206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D8AAF1A-A714-4DF8-96BD-0D7616D96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381" y="555264"/>
            <a:ext cx="3230249" cy="112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36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3F41B10-735E-D285-E470-EA9040F6DF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745" y="0"/>
            <a:ext cx="4848606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708198E-ABD6-BAE9-1306-28177C643C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51" y="0"/>
            <a:ext cx="4848606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DEE0C1F-B7C9-AC69-8FD0-2EA22A85E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125" y="3965976"/>
            <a:ext cx="3230249" cy="112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487E8-6CD6-C254-FFDA-125E6885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>
                <a:solidFill>
                  <a:srgbClr val="FFFFFF"/>
                </a:solidFill>
                <a:latin typeface="Cambria"/>
                <a:ea typeface="Calibri Light"/>
                <a:cs typeface="Calibri Light"/>
              </a:rPr>
              <a:t>Le voci presenti nella prima parte del cedolino</a:t>
            </a:r>
            <a:endParaRPr lang="it-IT" sz="4000">
              <a:solidFill>
                <a:srgbClr val="FFFFFF"/>
              </a:solidFill>
              <a:latin typeface="Cambria"/>
              <a:ea typeface="Cambria"/>
            </a:endParaRPr>
          </a:p>
        </p:txBody>
      </p:sp>
      <p:graphicFrame>
        <p:nvGraphicFramePr>
          <p:cNvPr id="1567" name="Segnaposto contenuto 1566">
            <a:extLst>
              <a:ext uri="{FF2B5EF4-FFF2-40B4-BE49-F238E27FC236}">
                <a16:creationId xmlns:a16="http://schemas.microsoft.com/office/drawing/2014/main" id="{8624107C-7FDD-7073-6FDE-B4711226C1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964774"/>
              </p:ext>
            </p:extLst>
          </p:nvPr>
        </p:nvGraphicFramePr>
        <p:xfrm>
          <a:off x="1413164" y="1569027"/>
          <a:ext cx="10747458" cy="4482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e 2">
            <a:extLst>
              <a:ext uri="{FF2B5EF4-FFF2-40B4-BE49-F238E27FC236}">
                <a16:creationId xmlns:a16="http://schemas.microsoft.com/office/drawing/2014/main" id="{A8505047-5F1E-0E2C-BDF5-86E0BD2F82F8}"/>
              </a:ext>
            </a:extLst>
          </p:cNvPr>
          <p:cNvSpPr/>
          <p:nvPr/>
        </p:nvSpPr>
        <p:spPr>
          <a:xfrm>
            <a:off x="3325091" y="405245"/>
            <a:ext cx="5538353" cy="9144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ambria" panose="02040503050406030204" pitchFamily="18" charset="0"/>
                <a:ea typeface="Cambria" panose="02040503050406030204" pitchFamily="18" charset="0"/>
              </a:rPr>
              <a:t>Cosa contiene?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E037D40-6054-4F2C-96FB-24DFEF916D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0872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63839944-CE41-F40D-19FB-CB56A7DF96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120175"/>
              </p:ext>
            </p:extLst>
          </p:nvPr>
        </p:nvGraphicFramePr>
        <p:xfrm>
          <a:off x="1808019" y="1527464"/>
          <a:ext cx="9445336" cy="3730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ttangolo 11">
            <a:extLst>
              <a:ext uri="{FF2B5EF4-FFF2-40B4-BE49-F238E27FC236}">
                <a16:creationId xmlns:a16="http://schemas.microsoft.com/office/drawing/2014/main" id="{F4145D19-5002-4AEB-EF2B-2CDF420BA9CB}"/>
              </a:ext>
            </a:extLst>
          </p:cNvPr>
          <p:cNvSpPr/>
          <p:nvPr/>
        </p:nvSpPr>
        <p:spPr>
          <a:xfrm>
            <a:off x="3433482" y="62754"/>
            <a:ext cx="5620870" cy="135366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>
                <a:solidFill>
                  <a:srgbClr val="FFC000"/>
                </a:solidFill>
                <a:latin typeface="Cambria"/>
                <a:ea typeface="Calibri"/>
                <a:cs typeface="Calibri"/>
              </a:rPr>
              <a:t>La retribuzione</a:t>
            </a:r>
            <a:endParaRPr lang="it-IT" sz="3200">
              <a:solidFill>
                <a:srgbClr val="FFC000"/>
              </a:solidFill>
              <a:latin typeface="Cambria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52D3A7-825D-4281-9119-7D84D0C1ED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4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7B84EC-8C77-BD60-AC24-528A923E8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  <a:ea typeface="Calibri Light"/>
                <a:cs typeface="Calibri Light"/>
              </a:rPr>
              <a:t>…....e gli altri assegni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27E22C-8BF0-D658-7ED6-36A181C7A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ambria"/>
                <a:ea typeface="Calibri"/>
                <a:cs typeface="Calibri"/>
              </a:rPr>
              <a:t>Tra le competenze fisse troviamo inoltre: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sz="2000" b="1" dirty="0">
                <a:solidFill>
                  <a:srgbClr val="FF0000"/>
                </a:solidFill>
                <a:latin typeface="Cambria"/>
                <a:ea typeface="Calibri"/>
                <a:cs typeface="Calibri"/>
              </a:rPr>
              <a:t>Indennità professionale specifica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Cambria"/>
                <a:ea typeface="Calibri"/>
                <a:cs typeface="Calibri"/>
              </a:rPr>
              <a:t> 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ambria"/>
                <a:ea typeface="Calibri"/>
                <a:cs typeface="Calibri"/>
              </a:rPr>
              <a:t>             è un' indennità riconosciuta al personale infermieristico dipendente da aziende e da enti del SSN. Varia in base alla posizione lavorativa;</a:t>
            </a:r>
          </a:p>
          <a:p>
            <a:pPr algn="just">
              <a:lnSpc>
                <a:spcPct val="150000"/>
              </a:lnSpc>
            </a:pPr>
            <a:r>
              <a:rPr lang="it-IT" sz="2000" b="1" dirty="0">
                <a:solidFill>
                  <a:srgbClr val="FF0000"/>
                </a:solidFill>
                <a:latin typeface="Cambria"/>
                <a:ea typeface="Calibri"/>
                <a:cs typeface="Calibri"/>
              </a:rPr>
              <a:t>Indennità di vacanza contrattuale di comparto</a:t>
            </a:r>
            <a:r>
              <a:rPr lang="it-IT" sz="2000" dirty="0">
                <a:solidFill>
                  <a:srgbClr val="FF0000"/>
                </a:solidFill>
                <a:latin typeface="Cambria"/>
                <a:ea typeface="Calibri"/>
                <a:cs typeface="Calibri"/>
              </a:rPr>
              <a:t>               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ambria"/>
                <a:ea typeface="Calibri"/>
                <a:cs typeface="Calibri"/>
              </a:rPr>
              <a:t>è pari allo 0,50 % dello stipendio tabellare ed è un aumento di stipendio provvisorio riconosciuto al lavoratore tra una scadenza di contratto ed un rinnovo;</a:t>
            </a:r>
          </a:p>
          <a:p>
            <a:pPr algn="just">
              <a:lnSpc>
                <a:spcPct val="150000"/>
              </a:lnSpc>
            </a:pPr>
            <a:r>
              <a:rPr lang="it-IT" sz="2000" b="1" dirty="0">
                <a:solidFill>
                  <a:srgbClr val="FF0000"/>
                </a:solidFill>
                <a:latin typeface="Cambria"/>
                <a:ea typeface="Calibri"/>
                <a:cs typeface="Calibri"/>
              </a:rPr>
              <a:t>Indennità di funzione</a:t>
            </a:r>
            <a:r>
              <a:rPr lang="it-IT" sz="2000" dirty="0">
                <a:solidFill>
                  <a:srgbClr val="FF0000"/>
                </a:solidFill>
                <a:latin typeface="Cambria"/>
                <a:ea typeface="Calibri"/>
                <a:cs typeface="Calibri"/>
              </a:rPr>
              <a:t>        </a:t>
            </a:r>
            <a:r>
              <a:rPr lang="it-IT" sz="2000" dirty="0">
                <a:solidFill>
                  <a:schemeClr val="accent1">
                    <a:lumMod val="75000"/>
                  </a:schemeClr>
                </a:solidFill>
                <a:latin typeface="Cambria"/>
                <a:ea typeface="Calibri"/>
                <a:cs typeface="Calibri"/>
              </a:rPr>
              <a:t>è un </a:t>
            </a:r>
            <a:r>
              <a:rPr lang="it-IT" sz="2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trattamento economico</a:t>
            </a:r>
            <a:r>
              <a:rPr lang="it-IT" sz="2200" b="1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 </a:t>
            </a:r>
            <a:r>
              <a:rPr lang="it-IT" sz="2200" dirty="0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derivante da funzioni di elevata responsabilità o altamente complesse di carattere organizzativo e professionale</a:t>
            </a:r>
          </a:p>
          <a:p>
            <a:pPr algn="just">
              <a:lnSpc>
                <a:spcPct val="150000"/>
              </a:lnSpc>
            </a:pPr>
            <a:endParaRPr lang="it-IT" sz="2000" dirty="0">
              <a:solidFill>
                <a:srgbClr val="FF0000"/>
              </a:solidFill>
              <a:latin typeface="Cambria"/>
              <a:ea typeface="Calibri"/>
              <a:cs typeface="Calibri"/>
            </a:endParaRPr>
          </a:p>
        </p:txBody>
      </p:sp>
      <p:sp>
        <p:nvSpPr>
          <p:cNvPr id="19" name="Freccia circolare a destra 18">
            <a:extLst>
              <a:ext uri="{FF2B5EF4-FFF2-40B4-BE49-F238E27FC236}">
                <a16:creationId xmlns:a16="http://schemas.microsoft.com/office/drawing/2014/main" id="{B0823F00-F0FE-F781-16A4-6A418F907BB8}"/>
              </a:ext>
            </a:extLst>
          </p:cNvPr>
          <p:cNvSpPr/>
          <p:nvPr/>
        </p:nvSpPr>
        <p:spPr>
          <a:xfrm>
            <a:off x="8809502" y="986346"/>
            <a:ext cx="576385" cy="40640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Freccia circolare a destra 19">
            <a:extLst>
              <a:ext uri="{FF2B5EF4-FFF2-40B4-BE49-F238E27FC236}">
                <a16:creationId xmlns:a16="http://schemas.microsoft.com/office/drawing/2014/main" id="{27DF9EA8-7980-0EBA-ED69-8454F5884A60}"/>
              </a:ext>
            </a:extLst>
          </p:cNvPr>
          <p:cNvSpPr/>
          <p:nvPr/>
        </p:nvSpPr>
        <p:spPr>
          <a:xfrm rot="21300000">
            <a:off x="10203874" y="2528193"/>
            <a:ext cx="670169" cy="53018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1" name="Freccia circolare a destra 20">
            <a:extLst>
              <a:ext uri="{FF2B5EF4-FFF2-40B4-BE49-F238E27FC236}">
                <a16:creationId xmlns:a16="http://schemas.microsoft.com/office/drawing/2014/main" id="{CE2A4905-AC3E-F337-7B06-D0EE1D04DFB3}"/>
              </a:ext>
            </a:extLst>
          </p:cNvPr>
          <p:cNvSpPr/>
          <p:nvPr/>
        </p:nvSpPr>
        <p:spPr>
          <a:xfrm>
            <a:off x="8017780" y="4173439"/>
            <a:ext cx="817628" cy="42835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676FEFE-D73E-46CF-AC8F-53ABE45F3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61" y="-28156"/>
            <a:ext cx="2653201" cy="92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1030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F7A66C7E-FA85-E7EC-58AD-47F77458E9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8945745"/>
              </p:ext>
            </p:extLst>
          </p:nvPr>
        </p:nvGraphicFramePr>
        <p:xfrm>
          <a:off x="2321859" y="1555376"/>
          <a:ext cx="8104094" cy="4428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vale 8">
            <a:extLst>
              <a:ext uri="{FF2B5EF4-FFF2-40B4-BE49-F238E27FC236}">
                <a16:creationId xmlns:a16="http://schemas.microsoft.com/office/drawing/2014/main" id="{F02F06A2-B9A8-4A73-6B15-32076054B9E7}"/>
              </a:ext>
            </a:extLst>
          </p:cNvPr>
          <p:cNvSpPr/>
          <p:nvPr/>
        </p:nvSpPr>
        <p:spPr>
          <a:xfrm>
            <a:off x="4554071" y="188260"/>
            <a:ext cx="3397622" cy="12102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>
                <a:solidFill>
                  <a:srgbClr val="C00000"/>
                </a:solidFill>
                <a:latin typeface="Cambria"/>
                <a:ea typeface="Calibri"/>
                <a:cs typeface="Calibri"/>
              </a:rPr>
              <a:t>Le indennità </a:t>
            </a:r>
            <a:endParaRPr lang="it-IT" sz="2800">
              <a:solidFill>
                <a:srgbClr val="C00000"/>
              </a:solidFill>
              <a:latin typeface="Cambria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D6A12EB-8DD3-449D-A8FA-32611E37C4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5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94DA487-FDCF-D829-9F36-0513E97EC0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97" y="0"/>
            <a:ext cx="4848606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28E0510-5A73-3E36-B004-8654EEF8D0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503" y="0"/>
            <a:ext cx="4848606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17BCB82-C0E7-D7C9-F481-4A0EBAA6E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162" y="4164112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84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>
            <a:extLst>
              <a:ext uri="{FF2B5EF4-FFF2-40B4-BE49-F238E27FC236}">
                <a16:creationId xmlns:a16="http://schemas.microsoft.com/office/drawing/2014/main" id="{35B8323B-BEDF-A246-E1E9-3F6A0C381C73}"/>
              </a:ext>
            </a:extLst>
          </p:cNvPr>
          <p:cNvSpPr/>
          <p:nvPr/>
        </p:nvSpPr>
        <p:spPr>
          <a:xfrm>
            <a:off x="2939844" y="294968"/>
            <a:ext cx="5265174" cy="1229032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Indennità di coordinamento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C84D40D-0116-8D72-477F-C4EE75081029}"/>
              </a:ext>
            </a:extLst>
          </p:cNvPr>
          <p:cNvSpPr txBox="1"/>
          <p:nvPr/>
        </p:nvSpPr>
        <p:spPr>
          <a:xfrm>
            <a:off x="1730477" y="2064775"/>
            <a:ext cx="77281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E’ un compenso previsto  dal CCNL del comparto sanità per il personale infermieristico che svolge funzioni di coordinamento.</a:t>
            </a:r>
          </a:p>
          <a:p>
            <a:pPr algn="just"/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Si divide in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parte fissa di euro 1.549;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parte variabile, con la stessa somma, attribuita in base a criteri aziendali (dimensioni del reparto, complessità dell’attività svolta, risultati conseguiti). </a:t>
            </a:r>
          </a:p>
          <a:p>
            <a:pPr algn="just"/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La parte variabile può essere revocata per valutazione negativa dell’operato o per il venir meno delle funzioni di coordinamento</a:t>
            </a:r>
          </a:p>
          <a:p>
            <a:pPr algn="just"/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Domanda : corredata di c. </a:t>
            </a:r>
            <a:r>
              <a:rPr lang="it-IT">
                <a:latin typeface="Cambria" panose="02040503050406030204" pitchFamily="18" charset="0"/>
                <a:ea typeface="Cambria" panose="02040503050406030204" pitchFamily="18" charset="0"/>
              </a:rPr>
              <a:t>v. 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; attestazione funzioni di coordinamento svolte, eventuali altri documenti richiesti dall’azienda.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254D87F-78F7-42A7-8CA8-A060BE67E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81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>
            <a:extLst>
              <a:ext uri="{FF2B5EF4-FFF2-40B4-BE49-F238E27FC236}">
                <a16:creationId xmlns:a16="http://schemas.microsoft.com/office/drawing/2014/main" id="{56582D9C-5D44-9D7A-089F-567A2FF82CD6}"/>
              </a:ext>
            </a:extLst>
          </p:cNvPr>
          <p:cNvSpPr/>
          <p:nvPr/>
        </p:nvSpPr>
        <p:spPr>
          <a:xfrm>
            <a:off x="3533521" y="0"/>
            <a:ext cx="4760258" cy="13267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>
                <a:latin typeface="Cambria"/>
                <a:ea typeface="Cambria"/>
                <a:cs typeface="Calibri"/>
              </a:rPr>
              <a:t>...le altre indennità</a:t>
            </a:r>
            <a:endParaRPr lang="it-IT" sz="2400">
              <a:latin typeface="Cambria"/>
              <a:ea typeface="Cambria"/>
            </a:endParaRP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A4FCF27D-F4D7-C047-192D-BC9C568BD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2935528"/>
              </p:ext>
            </p:extLst>
          </p:nvPr>
        </p:nvGraphicFramePr>
        <p:xfrm>
          <a:off x="748145" y="1810870"/>
          <a:ext cx="11346873" cy="4563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magine 5">
            <a:extLst>
              <a:ext uri="{FF2B5EF4-FFF2-40B4-BE49-F238E27FC236}">
                <a16:creationId xmlns:a16="http://schemas.microsoft.com/office/drawing/2014/main" id="{AA0EEE47-20D9-41EE-BA48-878FCD6E15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F41DBA-0147-EA10-4D9A-F3B6A96EE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42600" cy="1345101"/>
          </a:xfrm>
        </p:spPr>
        <p:txBody>
          <a:bodyPr/>
          <a:lstStyle/>
          <a:p>
            <a:r>
              <a:rPr lang="it-IT" b="1">
                <a:solidFill>
                  <a:schemeClr val="accent6">
                    <a:lumMod val="50000"/>
                  </a:schemeClr>
                </a:solidFill>
                <a:cs typeface="Calibri Light"/>
              </a:rPr>
              <a:t>Le competenze accessorie</a:t>
            </a:r>
            <a:endParaRPr lang="it-IT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948C8D-E56C-86E4-B846-605E8AADA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52848" cy="490714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it-IT" sz="2400" b="1" u="sng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Pronta disponibilità </a:t>
            </a:r>
            <a:r>
              <a:rPr lang="it-IT" sz="2400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         ha durata di 12 ore ed è pari a 1,80 euro lorde eventualmente elevabili in sede di contrattazione integrativa</a:t>
            </a:r>
            <a:endParaRPr lang="it-IT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sz="2400" b="1" u="sng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Maggiorazione banca ore</a:t>
            </a:r>
            <a:r>
              <a:rPr lang="it-IT" sz="2400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                  si tratta delle ore supplementari che possono esser compensate con ore di riposo aggiuntive  oppure  con una maggiorazione dello stipendio pari al 15% per il lavoro diurno, al 30% per quello prestato nei festivi o in orario notturno e al 50 % per l'orario notturno (h22-h06) e festivo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  </a:t>
            </a:r>
            <a:endParaRPr lang="it-IT" sz="2400" u="sng" dirty="0">
              <a:solidFill>
                <a:schemeClr val="accent2">
                  <a:lumMod val="75000"/>
                </a:schemeClr>
              </a:solidFill>
              <a:latin typeface="Cambria"/>
              <a:ea typeface="Cambria"/>
              <a:cs typeface="Calibri"/>
            </a:endParaRPr>
          </a:p>
          <a:p>
            <a:pPr algn="just">
              <a:lnSpc>
                <a:spcPct val="150000"/>
              </a:lnSpc>
            </a:pPr>
            <a:r>
              <a:rPr lang="it-IT" sz="2400" b="1" u="sng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Premi legati alla performance</a:t>
            </a:r>
            <a:r>
              <a:rPr lang="it-IT" sz="2400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      raggiungimento individuale degli obiettivi. E' prevista tassazione agevolata del 5%</a:t>
            </a:r>
            <a:endParaRPr lang="it-IT" sz="2400" u="sng" dirty="0">
              <a:solidFill>
                <a:schemeClr val="accent2">
                  <a:lumMod val="75000"/>
                </a:schemeClr>
              </a:solidFill>
              <a:latin typeface="Cambria"/>
              <a:ea typeface="Cambria"/>
              <a:cs typeface="Calibri"/>
            </a:endParaRPr>
          </a:p>
          <a:p>
            <a:pPr algn="just">
              <a:lnSpc>
                <a:spcPct val="150000"/>
              </a:lnSpc>
            </a:pPr>
            <a:r>
              <a:rPr lang="it-IT" sz="2400" b="1" u="sng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Indennità correlate a condizioni di lavoro 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                </a:t>
            </a:r>
            <a:r>
              <a:rPr lang="it-IT" sz="2400" dirty="0">
                <a:solidFill>
                  <a:schemeClr val="accent2">
                    <a:lumMod val="75000"/>
                  </a:schemeClr>
                </a:solidFill>
                <a:latin typeface="Cambria"/>
                <a:ea typeface="Cambria"/>
                <a:cs typeface="Calibri"/>
              </a:rPr>
              <a:t>(indennità turno, notturno, rischio radiologico)</a:t>
            </a:r>
          </a:p>
          <a:p>
            <a:pPr algn="just">
              <a:lnSpc>
                <a:spcPct val="150000"/>
              </a:lnSpc>
            </a:pPr>
            <a:endParaRPr lang="it-IT" sz="2400" dirty="0">
              <a:solidFill>
                <a:schemeClr val="accent2">
                  <a:lumMod val="75000"/>
                </a:schemeClr>
              </a:solidFill>
              <a:latin typeface="Cambria"/>
              <a:ea typeface="Cambria"/>
              <a:cs typeface="Calibri"/>
            </a:endParaRPr>
          </a:p>
          <a:p>
            <a:pPr algn="just">
              <a:lnSpc>
                <a:spcPct val="150000"/>
              </a:lnSpc>
            </a:pPr>
            <a:endParaRPr lang="it-IT" sz="2400" dirty="0">
              <a:solidFill>
                <a:schemeClr val="accent2">
                  <a:lumMod val="75000"/>
                </a:schemeClr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CE49AA1E-3523-3381-B08C-F1265A4E8138}"/>
              </a:ext>
            </a:extLst>
          </p:cNvPr>
          <p:cNvSpPr/>
          <p:nvPr/>
        </p:nvSpPr>
        <p:spPr>
          <a:xfrm>
            <a:off x="10560423" y="72614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8F341ED5-2C14-9BF6-88E1-B51B77990B4E}"/>
              </a:ext>
            </a:extLst>
          </p:cNvPr>
          <p:cNvSpPr/>
          <p:nvPr/>
        </p:nvSpPr>
        <p:spPr>
          <a:xfrm>
            <a:off x="4671319" y="3027803"/>
            <a:ext cx="838498" cy="304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06EB6016-6F6D-1A89-60A9-2BC37DCB4165}"/>
              </a:ext>
            </a:extLst>
          </p:cNvPr>
          <p:cNvSpPr/>
          <p:nvPr/>
        </p:nvSpPr>
        <p:spPr>
          <a:xfrm flipV="1">
            <a:off x="6775622" y="5684109"/>
            <a:ext cx="1040027" cy="3089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DBE66F31-F401-B910-7CDE-1B7EA4578AD3}"/>
              </a:ext>
            </a:extLst>
          </p:cNvPr>
          <p:cNvSpPr/>
          <p:nvPr/>
        </p:nvSpPr>
        <p:spPr>
          <a:xfrm>
            <a:off x="3954162" y="2028566"/>
            <a:ext cx="978243" cy="3089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6DA950D0-187E-099F-5419-C4D953081BCD}"/>
              </a:ext>
            </a:extLst>
          </p:cNvPr>
          <p:cNvSpPr/>
          <p:nvPr/>
        </p:nvSpPr>
        <p:spPr>
          <a:xfrm>
            <a:off x="5241325" y="4870620"/>
            <a:ext cx="710513" cy="2574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27C5AF9-289D-44B8-93CE-42AA71FB9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428" y="249726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10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004A7C-477C-4D1E-EF75-B6B7CA37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  <a:latin typeface="Cambria"/>
                <a:ea typeface="Calibri Light"/>
                <a:cs typeface="Calibri Light"/>
              </a:rPr>
              <a:t>Le competenze fisse </a:t>
            </a:r>
            <a:endParaRPr lang="it-IT" dirty="0">
              <a:solidFill>
                <a:srgbClr val="FFFFFF"/>
              </a:solidFill>
              <a:latin typeface="Cambria"/>
              <a:ea typeface="Cambria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12EB38-E135-7C0C-259A-563EF46B2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137" y="1396685"/>
            <a:ext cx="8776414" cy="406462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60000"/>
              </a:lnSpc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Cambria"/>
                <a:ea typeface="Calibri"/>
                <a:cs typeface="Calibri"/>
              </a:rPr>
              <a:t>Stipendio base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mbria"/>
                <a:ea typeface="Calibri"/>
                <a:cs typeface="Calibri"/>
              </a:rPr>
              <a:t> :  è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mbria"/>
                <a:ea typeface="+mn-lt"/>
                <a:cs typeface="+mn-lt"/>
              </a:rPr>
              <a:t> il trattamento economico iniziale, che varia a seconda della posizione ricoperta (infermiere, OSS, coordinatore, ecc.).È lo stipendio “base”, uniformato a livello nazionale, che varia ad ogni rinnovo del Ccnl. Si fa riferimento a  12 mensilità, a cui aggiungere la   tredicesima mensilità ;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ambria"/>
              <a:ea typeface="Calibri"/>
              <a:cs typeface="Calibri"/>
            </a:endParaRPr>
          </a:p>
          <a:p>
            <a:pPr algn="just">
              <a:lnSpc>
                <a:spcPct val="160000"/>
              </a:lnSpc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Cambria"/>
                <a:ea typeface="Calibri"/>
                <a:cs typeface="Calibri"/>
              </a:rPr>
              <a:t>Differenziazione art.99 comma 3 del CCNL 2019-22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mbria"/>
                <a:ea typeface="Calibri"/>
                <a:cs typeface="Calibri"/>
              </a:rPr>
              <a:t>: i differenziali economici sono conseguibili da ciascun dipendente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ambria"/>
                <a:ea typeface="+mn-lt"/>
                <a:cs typeface="+mn-lt"/>
              </a:rPr>
              <a:t>. Essi permangono  per tutto il periodo di inquadramento nella medesima area sono indicati, distinti per area di inquadramento.</a:t>
            </a:r>
          </a:p>
          <a:p>
            <a:endParaRPr lang="it-IT" sz="2000" dirty="0">
              <a:solidFill>
                <a:srgbClr val="111111"/>
              </a:solidFill>
              <a:latin typeface="Cambria"/>
              <a:ea typeface="Calibri"/>
              <a:cs typeface="Calibri"/>
            </a:endParaRPr>
          </a:p>
          <a:p>
            <a:endParaRPr lang="it-IT" dirty="0">
              <a:ea typeface="Calibri"/>
              <a:cs typeface="Calibri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0A4DC81-F6FF-4ED2-97BB-C6C41FDB9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4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54698360-430C-55D1-3219-48AC127232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063738"/>
              </p:ext>
            </p:extLst>
          </p:nvPr>
        </p:nvGraphicFramePr>
        <p:xfrm>
          <a:off x="210670" y="148496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99A0FE8F-B818-4CED-A1F7-B7DFDB726F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0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603BD1F-6C99-8758-6AE2-0CBE9BA5FA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641" y="0"/>
            <a:ext cx="4848606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4F2FAAA-AC11-6E70-D193-410E8ED6CC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247" y="0"/>
            <a:ext cx="4848606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145103A-F8C4-5DF9-BF18-35D101852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042" y="4109248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4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84A17E-B2FA-F127-17AD-42FCE4313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7465475" cy="1280890"/>
          </a:xfrm>
        </p:spPr>
        <p:txBody>
          <a:bodyPr/>
          <a:lstStyle/>
          <a:p>
            <a:r>
              <a:rPr lang="it-IT" dirty="0">
                <a:latin typeface="Cambria"/>
                <a:ea typeface="Calibri Light"/>
                <a:cs typeface="Calibri Light"/>
              </a:rPr>
              <a:t>           </a:t>
            </a:r>
            <a:r>
              <a:rPr lang="it-IT" dirty="0">
                <a:solidFill>
                  <a:srgbClr val="FF0000"/>
                </a:solidFill>
                <a:latin typeface="Cambria"/>
                <a:ea typeface="Calibri Light"/>
                <a:cs typeface="Calibri Light"/>
              </a:rPr>
              <a:t>La tredicesima mensilità</a:t>
            </a:r>
            <a:endParaRPr lang="it-IT" dirty="0">
              <a:solidFill>
                <a:srgbClr val="FF0000"/>
              </a:solidFill>
              <a:latin typeface="Cambria"/>
            </a:endParaRPr>
          </a:p>
        </p:txBody>
      </p:sp>
      <p:sp>
        <p:nvSpPr>
          <p:cNvPr id="9" name="Connettore 8">
            <a:extLst>
              <a:ext uri="{FF2B5EF4-FFF2-40B4-BE49-F238E27FC236}">
                <a16:creationId xmlns:a16="http://schemas.microsoft.com/office/drawing/2014/main" id="{034C1A47-4F56-413B-2CB7-174B95ED0820}"/>
              </a:ext>
            </a:extLst>
          </p:cNvPr>
          <p:cNvSpPr/>
          <p:nvPr/>
        </p:nvSpPr>
        <p:spPr>
          <a:xfrm>
            <a:off x="3087076" y="2315308"/>
            <a:ext cx="5773614" cy="3487614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it-IT" sz="2000" b="1" dirty="0">
                <a:solidFill>
                  <a:schemeClr val="tx2"/>
                </a:solidFill>
                <a:latin typeface="Cambria"/>
                <a:ea typeface="Calibri"/>
                <a:cs typeface="Calibri"/>
              </a:rPr>
              <a:t>Viene di norma erogata a dicembre ed è equiparata alla retribuzione del dipendente: </a:t>
            </a:r>
            <a:r>
              <a:rPr lang="it-IT" sz="2000" b="1" dirty="0">
                <a:solidFill>
                  <a:schemeClr val="tx2"/>
                </a:solidFill>
                <a:latin typeface="Cambria"/>
                <a:ea typeface="+mn-lt"/>
                <a:cs typeface="+mn-lt"/>
              </a:rPr>
              <a:t>ne consegue che, come ogni somma di denaro erogata al dipendente a causa del rapporto di lavoro, anche la tredicesima sarà assoggettata a tassazione fiscale</a:t>
            </a:r>
            <a:endParaRPr lang="it-IT" sz="2000" b="1" dirty="0">
              <a:solidFill>
                <a:schemeClr val="tx2"/>
              </a:solidFill>
              <a:latin typeface="Cambria"/>
              <a:ea typeface="Cambria"/>
            </a:endParaRPr>
          </a:p>
        </p:txBody>
      </p:sp>
      <p:sp>
        <p:nvSpPr>
          <p:cNvPr id="3" name="Freccia in giù 2">
            <a:extLst>
              <a:ext uri="{FF2B5EF4-FFF2-40B4-BE49-F238E27FC236}">
                <a16:creationId xmlns:a16="http://schemas.microsoft.com/office/drawing/2014/main" id="{0E564E3E-9A06-4FD1-D06C-D240CDE7BB3C}"/>
              </a:ext>
            </a:extLst>
          </p:cNvPr>
          <p:cNvSpPr/>
          <p:nvPr/>
        </p:nvSpPr>
        <p:spPr>
          <a:xfrm>
            <a:off x="5818094" y="1362634"/>
            <a:ext cx="197222" cy="84268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8DE04E-5C8D-4E58-BED1-4C5069891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20114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527136-16BE-1246-E4BF-C5BCBD690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Cambria"/>
                <a:ea typeface="Calibri Light"/>
                <a:cs typeface="Calibri Light"/>
              </a:rPr>
              <a:t>                   </a:t>
            </a:r>
            <a:r>
              <a:rPr lang="it-IT">
                <a:solidFill>
                  <a:srgbClr val="7030A0"/>
                </a:solidFill>
                <a:latin typeface="Cambria"/>
                <a:ea typeface="Calibri Light"/>
                <a:cs typeface="Calibri Light"/>
              </a:rPr>
              <a:t>   </a:t>
            </a:r>
            <a:r>
              <a:rPr lang="it-IT">
                <a:solidFill>
                  <a:srgbClr val="7030A0"/>
                </a:solidFill>
                <a:highlight>
                  <a:srgbClr val="C0C0C0"/>
                </a:highlight>
                <a:latin typeface="Cambria"/>
                <a:ea typeface="Calibri Light"/>
                <a:cs typeface="Calibri Light"/>
              </a:rPr>
              <a:t>Le altre ritenute</a:t>
            </a:r>
            <a:endParaRPr lang="it-IT">
              <a:solidFill>
                <a:srgbClr val="7030A0"/>
              </a:solidFill>
              <a:highlight>
                <a:srgbClr val="C0C0C0"/>
              </a:highlight>
              <a:latin typeface="Cambria"/>
            </a:endParaRPr>
          </a:p>
        </p:txBody>
      </p:sp>
      <p:graphicFrame>
        <p:nvGraphicFramePr>
          <p:cNvPr id="831" name="Segnaposto contenuto 830">
            <a:extLst>
              <a:ext uri="{FF2B5EF4-FFF2-40B4-BE49-F238E27FC236}">
                <a16:creationId xmlns:a16="http://schemas.microsoft.com/office/drawing/2014/main" id="{C7A9D41C-B439-C16B-D2EF-BAF495840D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745775"/>
              </p:ext>
            </p:extLst>
          </p:nvPr>
        </p:nvGraphicFramePr>
        <p:xfrm>
          <a:off x="1319645" y="1475509"/>
          <a:ext cx="10184968" cy="524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84D0A6CE-1ECB-4809-95DA-5FB7878729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3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31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5D4AB0-C08C-2E2B-EF5E-C5649DA77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280" y="426085"/>
            <a:ext cx="8351520" cy="1264603"/>
          </a:xfrm>
        </p:spPr>
        <p:txBody>
          <a:bodyPr/>
          <a:lstStyle/>
          <a:p>
            <a:r>
              <a:rPr lang="it-IT">
                <a:highlight>
                  <a:srgbClr val="00FFFF"/>
                </a:highlight>
                <a:latin typeface="Cambria"/>
                <a:ea typeface="Cambria"/>
                <a:cs typeface="Calibri Light"/>
              </a:rPr>
              <a:t>Ritenute previdenziali......</a:t>
            </a:r>
            <a:endParaRPr lang="it-IT">
              <a:highlight>
                <a:srgbClr val="00FFFF"/>
              </a:highlight>
              <a:cs typeface="Calibri Light"/>
            </a:endParaRPr>
          </a:p>
        </p:txBody>
      </p:sp>
      <p:sp>
        <p:nvSpPr>
          <p:cNvPr id="26" name="Segnaposto contenuto 25">
            <a:extLst>
              <a:ext uri="{FF2B5EF4-FFF2-40B4-BE49-F238E27FC236}">
                <a16:creationId xmlns:a16="http://schemas.microsoft.com/office/drawing/2014/main" id="{F405A690-BB65-E5CF-5A07-6F45EF3D7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108"/>
            <a:ext cx="10515600" cy="472785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it-IT"/>
          </a:p>
          <a:p>
            <a:endParaRPr lang="it-IT">
              <a:cs typeface="Calibri"/>
            </a:endParaRP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F7E2A64D-C898-B6CD-B9C7-CF265880DF3F}"/>
              </a:ext>
            </a:extLst>
          </p:cNvPr>
          <p:cNvSpPr/>
          <p:nvPr/>
        </p:nvSpPr>
        <p:spPr>
          <a:xfrm>
            <a:off x="1955915" y="3214742"/>
            <a:ext cx="8869680" cy="8540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it-IT" sz="2400">
                <a:latin typeface="Cambria"/>
                <a:ea typeface="Cambria"/>
                <a:cs typeface="Calibri"/>
              </a:rPr>
              <a:t>INPDAP Cassa Pensioni                 contributi previdenziali versati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3B1B90BB-96DB-FA73-1177-F65FAA458821}"/>
              </a:ext>
            </a:extLst>
          </p:cNvPr>
          <p:cNvSpPr/>
          <p:nvPr/>
        </p:nvSpPr>
        <p:spPr>
          <a:xfrm>
            <a:off x="1924538" y="4504766"/>
            <a:ext cx="8762998" cy="15497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400">
                <a:latin typeface="Cambria"/>
                <a:ea typeface="Cambria"/>
                <a:cs typeface="Calibri"/>
              </a:rPr>
              <a:t>INPDAP Cassa Credito                       </a:t>
            </a:r>
            <a:r>
              <a:rPr lang="it-IT" sz="2400">
                <a:solidFill>
                  <a:srgbClr val="FFFFFF"/>
                </a:solidFill>
                <a:latin typeface="Cambria"/>
                <a:ea typeface="Cambria"/>
                <a:cs typeface="+mn-lt"/>
              </a:rPr>
              <a:t>prestazioni  finanziate con le quote del fondo credito (0,35%) presente tra le trattenute previdenziali e assistenziali</a:t>
            </a:r>
            <a:r>
              <a:rPr lang="it-IT" sz="1500">
                <a:solidFill>
                  <a:srgbClr val="666666"/>
                </a:solidFill>
                <a:ea typeface="+mn-lt"/>
                <a:cs typeface="+mn-lt"/>
              </a:rPr>
              <a:t> </a:t>
            </a:r>
            <a:endParaRPr lang="it-IT" sz="1500" b="1">
              <a:solidFill>
                <a:srgbClr val="666666"/>
              </a:solidFill>
              <a:latin typeface="Calibri"/>
              <a:ea typeface="Cambria"/>
              <a:cs typeface="Calibri"/>
            </a:endParaRPr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60B51505-B944-DDBF-896F-B2C67D1CD01D}"/>
              </a:ext>
            </a:extLst>
          </p:cNvPr>
          <p:cNvSpPr/>
          <p:nvPr/>
        </p:nvSpPr>
        <p:spPr>
          <a:xfrm flipV="1">
            <a:off x="5373077" y="3571515"/>
            <a:ext cx="769241" cy="23503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C92F1880-BC00-5249-49D4-F497A4ED20B1}"/>
              </a:ext>
            </a:extLst>
          </p:cNvPr>
          <p:cNvSpPr/>
          <p:nvPr/>
        </p:nvSpPr>
        <p:spPr>
          <a:xfrm>
            <a:off x="5468354" y="4709804"/>
            <a:ext cx="996463" cy="32318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66F5227-43FC-C936-37E8-85402D627FCD}"/>
              </a:ext>
            </a:extLst>
          </p:cNvPr>
          <p:cNvSpPr/>
          <p:nvPr/>
        </p:nvSpPr>
        <p:spPr>
          <a:xfrm>
            <a:off x="1954306" y="1595716"/>
            <a:ext cx="8695763" cy="113851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cs typeface="Calibri"/>
              </a:rPr>
              <a:t>Sono contributi obbligatori calcolati sulla retribuzione e trattenuti sia al lavoratore sia al datore e versati alle Casse previdenziali. L'aliquota intera va versata fino ad un tetto massimo di 19,50%, mentre sulla parte in eccedenza si paga l'1%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F802E07-9242-401D-8DCE-91252EF0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0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8F0AC0-EE15-A4BA-B0F7-8DE03A71A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rgbClr val="FFFF00"/>
                </a:solidFill>
                <a:highlight>
                  <a:srgbClr val="008080"/>
                </a:highlight>
                <a:latin typeface="Cambria"/>
                <a:ea typeface="Calibri Light"/>
                <a:cs typeface="Calibri Light"/>
              </a:rPr>
              <a:t>…...e ritenute fiscali</a:t>
            </a:r>
            <a:endParaRPr lang="it-IT">
              <a:solidFill>
                <a:srgbClr val="FFFF00"/>
              </a:solidFill>
              <a:highlight>
                <a:srgbClr val="008080"/>
              </a:highlight>
              <a:latin typeface="Cambria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01063B-795B-2E73-9CFD-C75066D3E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133600"/>
            <a:ext cx="10361612" cy="3777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it-IT" dirty="0">
              <a:solidFill>
                <a:srgbClr val="00B0F0"/>
              </a:solidFill>
              <a:latin typeface="Cambria"/>
              <a:ea typeface="Calibri"/>
              <a:cs typeface="Calibri"/>
            </a:endParaRPr>
          </a:p>
          <a:p>
            <a:pPr marL="0" indent="0" algn="just">
              <a:buNone/>
            </a:pPr>
            <a:endParaRPr lang="it-IT" dirty="0">
              <a:solidFill>
                <a:srgbClr val="00B0F0"/>
              </a:solidFill>
              <a:latin typeface="Cambria"/>
              <a:ea typeface="Calibri"/>
              <a:cs typeface="Calibri"/>
            </a:endParaRPr>
          </a:p>
          <a:p>
            <a:pPr marL="0" indent="0" algn="just">
              <a:buNone/>
            </a:pPr>
            <a:endParaRPr lang="it-IT" dirty="0">
              <a:solidFill>
                <a:srgbClr val="00B0F0"/>
              </a:solidFill>
              <a:latin typeface="Cambria"/>
              <a:ea typeface="Calibri"/>
              <a:cs typeface="Calibri"/>
            </a:endParaRPr>
          </a:p>
          <a:p>
            <a:pPr marL="0" indent="0" algn="just">
              <a:buNone/>
            </a:pPr>
            <a:endParaRPr lang="it-IT" dirty="0">
              <a:solidFill>
                <a:srgbClr val="00B0F0"/>
              </a:solidFill>
              <a:latin typeface="Cambria"/>
              <a:ea typeface="Calibri"/>
              <a:cs typeface="Calibri"/>
            </a:endParaRPr>
          </a:p>
          <a:p>
            <a:pPr marL="0" indent="0" algn="just">
              <a:buNone/>
            </a:pPr>
            <a:endParaRPr lang="it-IT" dirty="0">
              <a:solidFill>
                <a:srgbClr val="00B0F0"/>
              </a:solidFill>
              <a:latin typeface="Cambria"/>
              <a:ea typeface="Calibri"/>
              <a:cs typeface="Calibri"/>
            </a:endParaRPr>
          </a:p>
          <a:p>
            <a:pPr marL="0" indent="0" algn="just">
              <a:buNone/>
            </a:pPr>
            <a:r>
              <a:rPr lang="it-IT" sz="2000" dirty="0">
                <a:solidFill>
                  <a:srgbClr val="002060"/>
                </a:solidFill>
                <a:latin typeface="Cambria"/>
                <a:ea typeface="Calibri"/>
                <a:cs typeface="Calibri"/>
              </a:rPr>
              <a:t>Le ritenute fiscali sono somme che vengono trattenute per assolvere agli obblighi di versamento dell'IRPEF , cioè imposta sul reddito delle persone fisiche dovuta per il possesso dei redditi fondiari, di capitale e di lavoro dipendente</a:t>
            </a:r>
            <a:endParaRPr lang="it-IT" sz="2000" dirty="0">
              <a:solidFill>
                <a:srgbClr val="002060"/>
              </a:solidFill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E4A1A86C-A0A6-55A6-1E1C-6256AE800420}"/>
              </a:ext>
            </a:extLst>
          </p:cNvPr>
          <p:cNvSpPr/>
          <p:nvPr/>
        </p:nvSpPr>
        <p:spPr>
          <a:xfrm>
            <a:off x="4505788" y="1827933"/>
            <a:ext cx="3204307" cy="121463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>
                <a:latin typeface="Cambria"/>
                <a:ea typeface="Calibri"/>
                <a:cs typeface="Calibri"/>
              </a:rPr>
              <a:t>IRPEF</a:t>
            </a:r>
            <a:endParaRPr lang="it-IT" sz="3600">
              <a:latin typeface="Cambria"/>
            </a:endParaRPr>
          </a:p>
        </p:txBody>
      </p:sp>
      <p:sp>
        <p:nvSpPr>
          <p:cNvPr id="5" name="Freccia in giù 4">
            <a:extLst>
              <a:ext uri="{FF2B5EF4-FFF2-40B4-BE49-F238E27FC236}">
                <a16:creationId xmlns:a16="http://schemas.microsoft.com/office/drawing/2014/main" id="{C45A9EA5-1215-3858-5AC2-52C682D3FE2A}"/>
              </a:ext>
            </a:extLst>
          </p:cNvPr>
          <p:cNvSpPr/>
          <p:nvPr/>
        </p:nvSpPr>
        <p:spPr>
          <a:xfrm flipH="1">
            <a:off x="5967913" y="3255326"/>
            <a:ext cx="273539" cy="918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4A8616C-E85A-43D4-8CE4-B7C0377D0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50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2C206E-D456-07A8-C3F4-ECA17F50D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it-IT" dirty="0">
              <a:ea typeface="Calibri"/>
              <a:cs typeface="Calibri"/>
            </a:endParaRPr>
          </a:p>
          <a:p>
            <a:pPr marL="0" indent="0">
              <a:buNone/>
            </a:pPr>
            <a:endParaRPr lang="it-IT" dirty="0">
              <a:ea typeface="Calibri"/>
              <a:cs typeface="Calibri"/>
            </a:endParaRPr>
          </a:p>
          <a:p>
            <a:pPr marL="0" indent="0" algn="just">
              <a:buNone/>
            </a:pPr>
            <a:r>
              <a:rPr lang="it-IT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</a:rPr>
              <a:t>Sono dati contributivi e fiscali progressivi nell'anno, quindi relativi al conguaglio. Viene presa in considerazione l' imponibile, che è la base che serve per il calcolo dei pagamenti e  l' IRPEF</a:t>
            </a:r>
          </a:p>
          <a:p>
            <a:pPr marL="0" indent="0">
              <a:buNone/>
            </a:pPr>
            <a:r>
              <a:rPr lang="it-IT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</a:rPr>
              <a:t>                                                                                               </a:t>
            </a:r>
          </a:p>
          <a:p>
            <a:pPr marL="0" indent="0">
              <a:buNone/>
            </a:pPr>
            <a:endParaRPr lang="it-IT" sz="2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endParaRPr>
          </a:p>
          <a:p>
            <a:pPr marL="0" indent="0">
              <a:buNone/>
            </a:pPr>
            <a:r>
              <a:rPr lang="it-IT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</a:rPr>
              <a:t>L'imponibile e l'IRPEF dell'anno corrente sono indicate con la sigla "AC"</a:t>
            </a:r>
          </a:p>
          <a:p>
            <a:pPr marL="0" indent="0">
              <a:buNone/>
            </a:pPr>
            <a:endParaRPr lang="it-IT" sz="2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endParaRPr>
          </a:p>
          <a:p>
            <a:pPr marL="0" indent="0">
              <a:buNone/>
            </a:pPr>
            <a:endParaRPr lang="it-IT" sz="2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endParaRPr>
          </a:p>
          <a:p>
            <a:pPr marL="0" indent="0">
              <a:buNone/>
            </a:pPr>
            <a:r>
              <a:rPr lang="it-IT" sz="2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</a:rPr>
              <a:t>L'imponibile e l'IRPEF dell'anno precedente sono indicate con la sigla "AP"</a:t>
            </a:r>
          </a:p>
        </p:txBody>
      </p:sp>
      <p:sp>
        <p:nvSpPr>
          <p:cNvPr id="4" name="Rettangolo con un angolo arrotondato 3">
            <a:extLst>
              <a:ext uri="{FF2B5EF4-FFF2-40B4-BE49-F238E27FC236}">
                <a16:creationId xmlns:a16="http://schemas.microsoft.com/office/drawing/2014/main" id="{45E05D3B-B81B-AEA9-A7E7-6132505B8FF1}"/>
              </a:ext>
            </a:extLst>
          </p:cNvPr>
          <p:cNvSpPr/>
          <p:nvPr/>
        </p:nvSpPr>
        <p:spPr>
          <a:xfrm>
            <a:off x="1924539" y="586154"/>
            <a:ext cx="6770075" cy="1064845"/>
          </a:xfrm>
          <a:prstGeom prst="round1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>
                <a:solidFill>
                  <a:srgbClr val="FFC000"/>
                </a:solidFill>
                <a:latin typeface="Cambria"/>
                <a:ea typeface="Calibri"/>
                <a:cs typeface="Calibri"/>
              </a:rPr>
              <a:t>Importi progressivi</a:t>
            </a:r>
            <a:endParaRPr lang="it-IT" sz="3600">
              <a:solidFill>
                <a:srgbClr val="FFC000"/>
              </a:solidFill>
              <a:latin typeface="Cambria"/>
            </a:endParaRP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05F0CD76-A702-8B11-32AD-7E8638D297E5}"/>
              </a:ext>
            </a:extLst>
          </p:cNvPr>
          <p:cNvSpPr/>
          <p:nvPr/>
        </p:nvSpPr>
        <p:spPr>
          <a:xfrm flipH="1">
            <a:off x="5314460" y="1826846"/>
            <a:ext cx="214923" cy="5959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in giù 6">
            <a:extLst>
              <a:ext uri="{FF2B5EF4-FFF2-40B4-BE49-F238E27FC236}">
                <a16:creationId xmlns:a16="http://schemas.microsoft.com/office/drawing/2014/main" id="{71102784-D24C-592A-ABAC-5FD8E35AA07E}"/>
              </a:ext>
            </a:extLst>
          </p:cNvPr>
          <p:cNvSpPr/>
          <p:nvPr/>
        </p:nvSpPr>
        <p:spPr>
          <a:xfrm>
            <a:off x="5314460" y="3761152"/>
            <a:ext cx="214925" cy="5373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7450BE67-BF01-1C64-DFAF-D5205EED76A1}"/>
              </a:ext>
            </a:extLst>
          </p:cNvPr>
          <p:cNvSpPr/>
          <p:nvPr/>
        </p:nvSpPr>
        <p:spPr>
          <a:xfrm flipH="1">
            <a:off x="5353537" y="4826000"/>
            <a:ext cx="205154" cy="49823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FA953F2-E326-4769-8041-F5C5B8288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0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0764F7-C3F1-79D2-F29E-EFE919727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492738" y="-663696"/>
            <a:ext cx="9861062" cy="432898"/>
          </a:xfrm>
        </p:spPr>
        <p:txBody>
          <a:bodyPr>
            <a:normAutofit fontScale="90000"/>
          </a:bodyPr>
          <a:lstStyle/>
          <a:p>
            <a:endParaRPr lang="it-IT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A443C009-2D7E-66BB-D2FC-BF8B99257E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345018"/>
              </p:ext>
            </p:extLst>
          </p:nvPr>
        </p:nvGraphicFramePr>
        <p:xfrm>
          <a:off x="0" y="1198328"/>
          <a:ext cx="12899293" cy="5035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2378645C-C12D-4B84-B70D-2D810052EE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93813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43A62FD9-1DF4-44C4-454B-5673C4CC87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933974"/>
              </p:ext>
            </p:extLst>
          </p:nvPr>
        </p:nvGraphicFramePr>
        <p:xfrm>
          <a:off x="551328" y="1236518"/>
          <a:ext cx="11237549" cy="5223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Ovale 11">
            <a:extLst>
              <a:ext uri="{FF2B5EF4-FFF2-40B4-BE49-F238E27FC236}">
                <a16:creationId xmlns:a16="http://schemas.microsoft.com/office/drawing/2014/main" id="{AE102D5D-41B2-A60F-AC2D-50232A9FEE4F}"/>
              </a:ext>
            </a:extLst>
          </p:cNvPr>
          <p:cNvSpPr/>
          <p:nvPr/>
        </p:nvSpPr>
        <p:spPr>
          <a:xfrm>
            <a:off x="3541060" y="134472"/>
            <a:ext cx="5369857" cy="100607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Cambia anche il calcolo delle detrazioni</a:t>
            </a:r>
            <a:endParaRPr lang="it-IT" sz="2800" dirty="0">
              <a:solidFill>
                <a:schemeClr val="bg1"/>
              </a:solidFill>
              <a:latin typeface="Cambria"/>
              <a:ea typeface="Cambria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4BC1F8E-3448-3045-714F-55E31E9FBAF2}"/>
              </a:ext>
            </a:extLst>
          </p:cNvPr>
          <p:cNvSpPr txBox="1"/>
          <p:nvPr/>
        </p:nvSpPr>
        <p:spPr>
          <a:xfrm flipV="1">
            <a:off x="4724400" y="3144435"/>
            <a:ext cx="2743200" cy="559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n-US" sz="1250" b="1">
              <a:solidFill>
                <a:srgbClr val="222222"/>
              </a:solidFill>
              <a:latin typeface="Cambria, serif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714394A-7E11-42BD-9FA5-8B82185BF1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2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BDF88F3A-73CC-088F-EAEC-324D8CE0139F}"/>
              </a:ext>
            </a:extLst>
          </p:cNvPr>
          <p:cNvSpPr/>
          <p:nvPr/>
        </p:nvSpPr>
        <p:spPr>
          <a:xfrm>
            <a:off x="2608730" y="403412"/>
            <a:ext cx="6221505" cy="112058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it-IT" sz="3200">
                <a:latin typeface="Cambria"/>
                <a:ea typeface="Cambria"/>
                <a:cs typeface="Calibri"/>
              </a:rPr>
              <a:t>Lo stipendio netto </a:t>
            </a:r>
            <a:endParaRPr lang="it-IT" sz="3200">
              <a:latin typeface="Cambria"/>
              <a:ea typeface="Cambria"/>
            </a:endParaRPr>
          </a:p>
        </p:txBody>
      </p:sp>
      <p:sp>
        <p:nvSpPr>
          <p:cNvPr id="15" name="Freccia in giù 14">
            <a:extLst>
              <a:ext uri="{FF2B5EF4-FFF2-40B4-BE49-F238E27FC236}">
                <a16:creationId xmlns:a16="http://schemas.microsoft.com/office/drawing/2014/main" id="{52FA4D7F-A96D-22E0-6AD6-4D70A2B6A6CE}"/>
              </a:ext>
            </a:extLst>
          </p:cNvPr>
          <p:cNvSpPr/>
          <p:nvPr/>
        </p:nvSpPr>
        <p:spPr>
          <a:xfrm>
            <a:off x="5665693" y="1658470"/>
            <a:ext cx="179294" cy="46616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bidirezionale orizzontale 17">
            <a:extLst>
              <a:ext uri="{FF2B5EF4-FFF2-40B4-BE49-F238E27FC236}">
                <a16:creationId xmlns:a16="http://schemas.microsoft.com/office/drawing/2014/main" id="{7780AFDD-1F80-EA73-3DB9-84C1574BA3D4}"/>
              </a:ext>
            </a:extLst>
          </p:cNvPr>
          <p:cNvSpPr/>
          <p:nvPr/>
        </p:nvSpPr>
        <p:spPr>
          <a:xfrm>
            <a:off x="4679577" y="3424518"/>
            <a:ext cx="2151529" cy="45720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78A7D47-8A81-C728-5A24-5D3201553EC8}"/>
              </a:ext>
            </a:extLst>
          </p:cNvPr>
          <p:cNvSpPr/>
          <p:nvPr/>
        </p:nvSpPr>
        <p:spPr>
          <a:xfrm>
            <a:off x="896472" y="1712258"/>
            <a:ext cx="3334868" cy="42044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ea typeface="Calibri"/>
                <a:cs typeface="Calibri"/>
              </a:rPr>
              <a:t>I dati previdenziali formano le ritenute dei contributi INPS e INAIL versati per la formazione della pensione di anzianità, invalidità, cassa integrazione e maternità. Sono a carico del dipendente e dell'azienda</a:t>
            </a:r>
            <a:endParaRPr lang="it-IT" dirty="0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BF57B0DA-5960-8C5D-7A5D-9A04C26BDA38}"/>
              </a:ext>
            </a:extLst>
          </p:cNvPr>
          <p:cNvSpPr/>
          <p:nvPr/>
        </p:nvSpPr>
        <p:spPr>
          <a:xfrm>
            <a:off x="7252450" y="1712258"/>
            <a:ext cx="4565924" cy="434787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ea typeface="Calibri"/>
                <a:cs typeface="Calibri"/>
              </a:rPr>
              <a:t>I dati fiscali sono necessari per le ritenute IRPEF. Si tratta di :</a:t>
            </a:r>
          </a:p>
          <a:p>
            <a:pPr marL="285750" indent="-285750" algn="ctr">
              <a:buFont typeface="Arial"/>
              <a:buChar char="•"/>
            </a:pPr>
            <a:r>
              <a:rPr lang="it-IT" dirty="0">
                <a:ea typeface="Calibri"/>
                <a:cs typeface="Calibri"/>
              </a:rPr>
              <a:t>Imponibile fiscale(retribuzione lorda)</a:t>
            </a:r>
          </a:p>
          <a:p>
            <a:pPr marL="285750" indent="-285750" algn="ctr">
              <a:buFont typeface="Arial"/>
              <a:buChar char="•"/>
            </a:pPr>
            <a:r>
              <a:rPr lang="it-IT" dirty="0">
                <a:ea typeface="Calibri"/>
                <a:cs typeface="Calibri"/>
              </a:rPr>
              <a:t>Imposta lorda (calcolata applicando l'aliquota all'imponibile</a:t>
            </a:r>
          </a:p>
          <a:p>
            <a:pPr marL="285750" indent="-285750" algn="ctr">
              <a:buFont typeface="Arial"/>
              <a:buChar char="•"/>
            </a:pPr>
            <a:r>
              <a:rPr lang="it-IT" dirty="0">
                <a:ea typeface="Calibri"/>
                <a:cs typeface="Calibri"/>
              </a:rPr>
              <a:t>Detrazioni (riduzione per familiare a carico e spese sostenute)e addizionali IRPEF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775EB3F-47B9-4648-BCD8-6E45EC955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29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5D13EE7-F761-B689-DB6E-00598FF37A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05" y="0"/>
            <a:ext cx="4848606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9B41C9D-E1CF-26D6-0760-92EB160465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511" y="0"/>
            <a:ext cx="4848606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94C5E65-4FE6-0C8C-5E3F-EDE7823BE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162" y="4127536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541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>
            <a:extLst>
              <a:ext uri="{FF2B5EF4-FFF2-40B4-BE49-F238E27FC236}">
                <a16:creationId xmlns:a16="http://schemas.microsoft.com/office/drawing/2014/main" id="{C2A21165-A5A4-6034-E57C-FBCA79D9C840}"/>
              </a:ext>
            </a:extLst>
          </p:cNvPr>
          <p:cNvSpPr/>
          <p:nvPr/>
        </p:nvSpPr>
        <p:spPr>
          <a:xfrm>
            <a:off x="3574473" y="512618"/>
            <a:ext cx="4082175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Differenziali economici di professionalità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00B0D5-B139-E92D-486B-6A5765F25F35}"/>
              </a:ext>
            </a:extLst>
          </p:cNvPr>
          <p:cNvSpPr txBox="1"/>
          <p:nvPr/>
        </p:nvSpPr>
        <p:spPr>
          <a:xfrm>
            <a:off x="1652155" y="1766456"/>
            <a:ext cx="7395533" cy="585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Una volta superato il regime delle progressioni economiche orizzontali – PEO, sono stati introdotti i DEP- differenziali economici di professionalità, cioè incrementi stabili del trattamento economico, finalizzati a remunerare il maggior grado di competenza professionale progressivamente acquisito dai dipendenti nello svolgimento proprio delle attribuzioni dell’area di classificazione 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essi risultano  conseguibili da ciascun dipendente per tutto il periodo in cui permanga l’inquadramento nella medesima area;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il dipendente transitato per mobilità da altra azienda o ente mantiene i differenziali maturati nell’azienda/ente di provenienza e potrà partecipare alla progressione economica all’interno dell’area di appartenenza.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Immagine 4" descr="Medico che scrive su tablet con penna">
            <a:extLst>
              <a:ext uri="{FF2B5EF4-FFF2-40B4-BE49-F238E27FC236}">
                <a16:creationId xmlns:a16="http://schemas.microsoft.com/office/drawing/2014/main" id="{0AD6FF37-9345-F4BB-F501-70D7504BF3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164" y="1003101"/>
            <a:ext cx="2777836" cy="202457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4021EB0-20FB-47B7-9C80-C4E9E51B5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237" y="173511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77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C4ECD949-B3E3-7927-C22A-D745BDC671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0506623"/>
              </p:ext>
            </p:extLst>
          </p:nvPr>
        </p:nvGraphicFramePr>
        <p:xfrm>
          <a:off x="1257300" y="1537855"/>
          <a:ext cx="10349345" cy="4517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Ovale 10">
            <a:extLst>
              <a:ext uri="{FF2B5EF4-FFF2-40B4-BE49-F238E27FC236}">
                <a16:creationId xmlns:a16="http://schemas.microsoft.com/office/drawing/2014/main" id="{897D3660-4372-8149-A98F-FB2260547175}"/>
              </a:ext>
            </a:extLst>
          </p:cNvPr>
          <p:cNvSpPr/>
          <p:nvPr/>
        </p:nvSpPr>
        <p:spPr>
          <a:xfrm>
            <a:off x="3836896" y="107577"/>
            <a:ext cx="4518210" cy="119230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>
                <a:solidFill>
                  <a:schemeClr val="accent1"/>
                </a:solidFill>
                <a:latin typeface="Cambria"/>
                <a:ea typeface="Calibri"/>
                <a:cs typeface="Calibri"/>
              </a:rPr>
              <a:t>I differenziali....</a:t>
            </a:r>
            <a:endParaRPr lang="it-IT" sz="2800">
              <a:solidFill>
                <a:schemeClr val="accent1"/>
              </a:solidFill>
              <a:latin typeface="Cambria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B08B22-D810-4AC9-AC86-AF2904EBC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3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14CE7671-C471-7278-C32F-9FE4E6BE06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887181"/>
              </p:ext>
            </p:extLst>
          </p:nvPr>
        </p:nvGraphicFramePr>
        <p:xfrm>
          <a:off x="571500" y="1693718"/>
          <a:ext cx="11481955" cy="4621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ttangolo 11">
            <a:extLst>
              <a:ext uri="{FF2B5EF4-FFF2-40B4-BE49-F238E27FC236}">
                <a16:creationId xmlns:a16="http://schemas.microsoft.com/office/drawing/2014/main" id="{A645E1AF-1997-ADA3-7B88-7A173677D74A}"/>
              </a:ext>
            </a:extLst>
          </p:cNvPr>
          <p:cNvSpPr/>
          <p:nvPr/>
        </p:nvSpPr>
        <p:spPr>
          <a:xfrm>
            <a:off x="2874207" y="107985"/>
            <a:ext cx="6589058" cy="93110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Cambria"/>
                <a:ea typeface="Calibri"/>
                <a:cs typeface="Calibri"/>
              </a:rPr>
              <a:t>….....graduatoria per i differenziali</a:t>
            </a:r>
            <a:endParaRPr lang="it-IT" sz="2800" dirty="0">
              <a:solidFill>
                <a:schemeClr val="bg1"/>
              </a:solidFill>
              <a:latin typeface="Cambria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327ED34-B14A-40CD-B158-57B7FC188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310" y="86888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0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EBFC7635-927A-829C-3D57-091CF47AA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478" y="1879115"/>
            <a:ext cx="6846276" cy="4135308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7709AD5D-4DD4-41B8-D81A-D5EDAB9C9FBA}"/>
              </a:ext>
            </a:extLst>
          </p:cNvPr>
          <p:cNvSpPr/>
          <p:nvPr/>
        </p:nvSpPr>
        <p:spPr>
          <a:xfrm>
            <a:off x="4054231" y="390769"/>
            <a:ext cx="4132383" cy="10257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>
                <a:latin typeface="Cambria"/>
                <a:ea typeface="Calibri"/>
                <a:cs typeface="Calibri"/>
              </a:rPr>
              <a:t>Tabella E</a:t>
            </a:r>
            <a:endParaRPr lang="it-IT" sz="2800">
              <a:latin typeface="Cambria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BDF33DE-ED1B-4D2B-AD23-796716D52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43514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B72F7BF-887D-24DB-C6A6-985AE55D1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438" y="1539076"/>
            <a:ext cx="8913124" cy="377984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AE9FE51-F579-EBBC-D1C4-EF7898A46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238" y="2348345"/>
            <a:ext cx="8913124" cy="377984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8A222D9-CF30-9CFF-A202-60EDD5970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238" y="1843876"/>
            <a:ext cx="8913124" cy="377984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0EDEBCD-41C5-5906-0EE5-DC1C5F594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638" y="1996276"/>
            <a:ext cx="8913124" cy="377984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7A34049-8822-8C71-EFDF-83BA218F7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38" y="1691476"/>
            <a:ext cx="8913124" cy="377984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17A9F59-0241-7BC9-C4B0-8A11259C1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238" y="0"/>
            <a:ext cx="8760723" cy="6858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7924F5F-21F4-4B9B-8012-5D9496596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17" y="390260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87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DF81556-A4BF-A41A-3F91-AE77C638763B}"/>
              </a:ext>
            </a:extLst>
          </p:cNvPr>
          <p:cNvSpPr/>
          <p:nvPr/>
        </p:nvSpPr>
        <p:spPr>
          <a:xfrm>
            <a:off x="3048000" y="97692"/>
            <a:ext cx="6154614" cy="9769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>
                <a:solidFill>
                  <a:srgbClr val="FFFF00"/>
                </a:solidFill>
                <a:latin typeface="Cambria"/>
                <a:ea typeface="Calibri"/>
                <a:cs typeface="Calibri"/>
              </a:rPr>
              <a:t>Progressione verticale</a:t>
            </a:r>
            <a:endParaRPr lang="it-IT" sz="2800">
              <a:solidFill>
                <a:srgbClr val="FFFF00"/>
              </a:solidFill>
              <a:latin typeface="Cambria"/>
            </a:endParaRPr>
          </a:p>
        </p:txBody>
      </p:sp>
      <p:graphicFrame>
        <p:nvGraphicFramePr>
          <p:cNvPr id="2450" name="Diagramma 2449">
            <a:extLst>
              <a:ext uri="{FF2B5EF4-FFF2-40B4-BE49-F238E27FC236}">
                <a16:creationId xmlns:a16="http://schemas.microsoft.com/office/drawing/2014/main" id="{CB0EE9E0-0A55-5690-9890-CE75120A0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3006735"/>
              </p:ext>
            </p:extLst>
          </p:nvPr>
        </p:nvGraphicFramePr>
        <p:xfrm>
          <a:off x="1859973" y="1849581"/>
          <a:ext cx="9227127" cy="4468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9A4CA159-BC88-4F69-85CA-601E4E8196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61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>
            <a:extLst>
              <a:ext uri="{FF2B5EF4-FFF2-40B4-BE49-F238E27FC236}">
                <a16:creationId xmlns:a16="http://schemas.microsoft.com/office/drawing/2014/main" id="{DB6C5F8E-B11D-C4C6-A296-B875CDC23512}"/>
              </a:ext>
            </a:extLst>
          </p:cNvPr>
          <p:cNvSpPr/>
          <p:nvPr/>
        </p:nvSpPr>
        <p:spPr>
          <a:xfrm>
            <a:off x="2582530" y="544351"/>
            <a:ext cx="5683827" cy="91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 DEF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7B683E-4C25-AA51-8962-D326D1F59246}"/>
              </a:ext>
            </a:extLst>
          </p:cNvPr>
          <p:cNvSpPr txBox="1"/>
          <p:nvPr/>
        </p:nvSpPr>
        <p:spPr>
          <a:xfrm>
            <a:off x="1579418" y="2358737"/>
            <a:ext cx="871797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Nel 2024 abbiamo assistito ad un calo della spesa, scesa  a quota 132,737 mld. Nel 2025 il Def prevede, invece, una spesa  in crescita a 135,034 mld; essa salirà ulteriormente nel 2026 a quota 138,399 mld , con un tasso medio annuo , nel triennio 2024-2026, crescente dello 0,6 %.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Il rapporto fra la spesa sanitaria e PIL, pari al 6,3 % nel 2024, si stabilizzerà al 6,2 % dal 2025 mantenendosi tale fino alla fine del periodo di previsione.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La minore spesa riscontrabile nel 2024 (-2,7%) rispetto al 2023 è dovuta principalmente al  venir meno degli arretrati per il rinnovo del triennio 2019-2021 dei contratti del personale dirigente e convenzionato con il SSN.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8AAB7CA-6929-4345-8BB5-957DC830D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80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0996787E-2849-3DDF-BD2C-C6C275F232B0}"/>
              </a:ext>
            </a:extLst>
          </p:cNvPr>
          <p:cNvSpPr/>
          <p:nvPr/>
        </p:nvSpPr>
        <p:spPr>
          <a:xfrm>
            <a:off x="2713703" y="216310"/>
            <a:ext cx="6361471" cy="87507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ambria" panose="02040503050406030204" pitchFamily="18" charset="0"/>
                <a:ea typeface="Cambria" panose="02040503050406030204" pitchFamily="18" charset="0"/>
              </a:rPr>
              <a:t>Legge di bilancio 2024……</a:t>
            </a:r>
          </a:p>
        </p:txBody>
      </p:sp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34B148F7-054F-5863-10B1-9D185E70F9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9139884"/>
              </p:ext>
            </p:extLst>
          </p:nvPr>
        </p:nvGraphicFramePr>
        <p:xfrm>
          <a:off x="987137" y="1361209"/>
          <a:ext cx="9757064" cy="5777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3A49EDE1-EEAC-F864-5FDF-C95ED5771927}"/>
              </a:ext>
            </a:extLst>
          </p:cNvPr>
          <p:cNvSpPr/>
          <p:nvPr/>
        </p:nvSpPr>
        <p:spPr>
          <a:xfrm>
            <a:off x="9960077" y="405975"/>
            <a:ext cx="978408" cy="57725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465C90F-DB38-46BE-9B5F-59E65C9CE0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52" y="47655"/>
            <a:ext cx="2005799" cy="69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62722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C0E5C1-B50B-B7FA-B74E-79EB8DD72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209" y="1548245"/>
            <a:ext cx="10143403" cy="491154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it-IT" sz="2100" dirty="0">
                <a:latin typeface="Cambria" panose="02040503050406030204" pitchFamily="18" charset="0"/>
                <a:ea typeface="Cambria" panose="02040503050406030204" pitchFamily="18" charset="0"/>
              </a:rPr>
              <a:t>Tra le principali misure emergono il taglio del cuneo fiscale, il riordino delle detrazioni e una revisione della spesa che risparmia la Sanità.</a:t>
            </a:r>
          </a:p>
          <a:p>
            <a:pPr algn="just"/>
            <a:r>
              <a:rPr lang="it-IT" sz="2100" dirty="0">
                <a:latin typeface="Cambria" panose="02040503050406030204" pitchFamily="18" charset="0"/>
                <a:ea typeface="Cambria" panose="02040503050406030204" pitchFamily="18" charset="0"/>
              </a:rPr>
              <a:t>la detrazione per i lavoratori dipendenti viene aumentata da 1.880 euro a 1.955 euro. Per i redditi inferiori a 20.000 euro, viene introdotto un ulteriore sostegno percentuale, variabile tra 7,1% e 4,8% a seconda della fascia di reddito; per quelli superiori a 20.000 euro, è prevista , </a:t>
            </a:r>
            <a:r>
              <a:rPr lang="it-IT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invece,una</a:t>
            </a:r>
            <a:r>
              <a:rPr lang="it-IT" sz="2100" dirty="0">
                <a:latin typeface="Cambria" panose="02040503050406030204" pitchFamily="18" charset="0"/>
                <a:ea typeface="Cambria" panose="02040503050406030204" pitchFamily="18" charset="0"/>
              </a:rPr>
              <a:t> detrazione addizionale pari a 1.000 euro per redditi fino a 32.000 euro, con riduzioni progressive fino a 40.000 euro.</a:t>
            </a:r>
          </a:p>
          <a:p>
            <a:pPr algn="just"/>
            <a:endParaRPr lang="it-IT" sz="21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it-IT" sz="2100" dirty="0">
                <a:latin typeface="Cambria" panose="02040503050406030204" pitchFamily="18" charset="0"/>
                <a:ea typeface="Cambria" panose="02040503050406030204" pitchFamily="18" charset="0"/>
              </a:rPr>
              <a:t> Per il 2025, il finanziamento del fabbisogno sanitario nazionale standard è aumentato di 1.302 milioni di euro, con previsioni in crescita per gli anni successivi. Una parte di queste risorse sarà accantonata per i rinnovi contrattuali del personale sanitario, con 883 milioni di euro stanziati per il 2028 e 3.117 milioni di euro dal 2030.</a:t>
            </a:r>
          </a:p>
          <a:p>
            <a:pPr algn="just"/>
            <a:endParaRPr lang="it-IT" sz="21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it-IT" sz="2100" dirty="0">
                <a:latin typeface="Cambria" panose="02040503050406030204" pitchFamily="18" charset="0"/>
                <a:ea typeface="Cambria" panose="02040503050406030204" pitchFamily="18" charset="0"/>
              </a:rPr>
              <a:t>E’ previsto anche un aumento di 50 milioni di euro per le indennità del personale dei servizi di pronto soccorso, che salirà a 100 milioni di euro dal 2026. Sono previsti altresì incrementi simili per il personale medico-veterinario e per gli infermieri, che vedranno le loro indennità aumentate di 35 milioni di euro nel 2025 e di 285 milioni di euro dal 2026.</a:t>
            </a:r>
          </a:p>
          <a:p>
            <a:pPr algn="just"/>
            <a:r>
              <a:rPr lang="it-IT" sz="2100" dirty="0">
                <a:latin typeface="Cambria" panose="02040503050406030204" pitchFamily="18" charset="0"/>
                <a:ea typeface="Cambria" panose="02040503050406030204" pitchFamily="18" charset="0"/>
              </a:rPr>
              <a:t>La manovra prevede, infine, una leggera crescita delle pensioni minime, con un incremento di 3 euro, passando da 614,77 euro a 617,89 euro. Vengono prorogate le misure di flessibilità come Quota 103, Ape sociale e Opzione donna per il 2025.</a:t>
            </a:r>
          </a:p>
          <a:p>
            <a:endParaRPr lang="it-IT" dirty="0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E1761940-2FF7-FF7D-389C-D6D0F8875D94}"/>
              </a:ext>
            </a:extLst>
          </p:cNvPr>
          <p:cNvSpPr/>
          <p:nvPr/>
        </p:nvSpPr>
        <p:spPr>
          <a:xfrm>
            <a:off x="3942176" y="144020"/>
            <a:ext cx="5152439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….E LE ULTIME NOVITA’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1A4D4BC-4F56-46B2-86C7-8CFB15BDC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186" y="351064"/>
            <a:ext cx="2617690" cy="91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72728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259</TotalTime>
  <Words>2765</Words>
  <Application>Microsoft Office PowerPoint</Application>
  <PresentationFormat>Widescreen</PresentationFormat>
  <Paragraphs>142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Cambria</vt:lpstr>
      <vt:lpstr>Cambria, serif</vt:lpstr>
      <vt:lpstr>Century Gothic</vt:lpstr>
      <vt:lpstr>Wingdings 3</vt:lpstr>
      <vt:lpstr>Filo</vt:lpstr>
      <vt:lpstr>Presentazione standard di PowerPoint</vt:lpstr>
      <vt:lpstr>Presentazione standard di PowerPoint</vt:lpstr>
      <vt:lpstr>Le voci presenti nella prima parte del cedolino</vt:lpstr>
      <vt:lpstr>Presentazione standard di PowerPoint</vt:lpstr>
      <vt:lpstr>…....e gli altri assegni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competenze accessorie</vt:lpstr>
      <vt:lpstr>Le competenze fisse </vt:lpstr>
      <vt:lpstr>Presentazione standard di PowerPoint</vt:lpstr>
      <vt:lpstr>Presentazione standard di PowerPoint</vt:lpstr>
      <vt:lpstr>           La tredicesima mensilità</vt:lpstr>
      <vt:lpstr>                      Le altre ritenute</vt:lpstr>
      <vt:lpstr>Ritenute previdenziali......</vt:lpstr>
      <vt:lpstr>…...e ritenute fiscali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 Perrone</dc:creator>
  <cp:lastModifiedBy>Giacomo Malesi</cp:lastModifiedBy>
  <cp:revision>7</cp:revision>
  <dcterms:created xsi:type="dcterms:W3CDTF">2023-08-24T06:14:53Z</dcterms:created>
  <dcterms:modified xsi:type="dcterms:W3CDTF">2025-02-08T11:52:06Z</dcterms:modified>
</cp:coreProperties>
</file>